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322" r:id="rId5"/>
    <p:sldId id="321" r:id="rId6"/>
    <p:sldId id="324" r:id="rId7"/>
    <p:sldId id="325" r:id="rId8"/>
    <p:sldId id="323" r:id="rId9"/>
    <p:sldId id="326" r:id="rId10"/>
    <p:sldId id="327" r:id="rId11"/>
    <p:sldId id="328" r:id="rId12"/>
    <p:sldId id="329" r:id="rId13"/>
    <p:sldId id="330" r:id="rId14"/>
    <p:sldId id="31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388" autoAdjust="0"/>
  </p:normalViewPr>
  <p:slideViewPr>
    <p:cSldViewPr snapToGrid="0">
      <p:cViewPr varScale="1">
        <p:scale>
          <a:sx n="91" d="100"/>
          <a:sy n="91" d="100"/>
        </p:scale>
        <p:origin x="322" y="62"/>
      </p:cViewPr>
      <p:guideLst/>
    </p:cSldViewPr>
  </p:slideViewPr>
  <p:outlineViewPr>
    <p:cViewPr>
      <p:scale>
        <a:sx n="33" d="100"/>
        <a:sy n="33" d="100"/>
      </p:scale>
      <p:origin x="0" y="-77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10/31/2025</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10/31/2025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anchor="b">
            <a:normAutofit/>
          </a:bodyPr>
          <a:lstStyle>
            <a:lvl1pPr>
              <a:defRPr sz="6000">
                <a:solidFill>
                  <a:schemeClr val="bg1"/>
                </a:solidFill>
              </a:defRPr>
            </a:lvl1pPr>
          </a:lstStyle>
          <a:p>
            <a:r>
              <a:rPr lang="en-US" dirty="0"/>
              <a:t>Click to add title</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a:normAutofit/>
          </a:bodyPr>
          <a:lstStyle>
            <a:lvl1pPr marL="0" indent="0">
              <a:lnSpc>
                <a:spcPct val="100000"/>
              </a:lnSpc>
              <a:spcBef>
                <a:spcPts val="0"/>
              </a:spcBef>
              <a:spcAft>
                <a:spcPts val="1200"/>
              </a:spcAft>
              <a:buNone/>
              <a:defRPr sz="2000"/>
            </a:lvl1pPr>
            <a:lvl2pPr marL="800100" indent="-342900">
              <a:lnSpc>
                <a:spcPct val="100000"/>
              </a:lnSpc>
              <a:spcBef>
                <a:spcPts val="0"/>
              </a:spcBef>
              <a:spcAft>
                <a:spcPts val="1200"/>
              </a:spcAft>
              <a:buFont typeface="Arial" panose="020B0604020202020204" pitchFamily="34" charset="0"/>
              <a:buChar char="•"/>
              <a:defRPr sz="2000"/>
            </a:lvl2pPr>
            <a:lvl3pPr marL="1257300" indent="-342900">
              <a:spcBef>
                <a:spcPts val="0"/>
              </a:spcBef>
              <a:spcAft>
                <a:spcPts val="1200"/>
              </a:spcAft>
              <a:buFont typeface="Arial" panose="020B0604020202020204" pitchFamily="34" charset="0"/>
              <a:buChar char="•"/>
              <a:defRPr sz="2000"/>
            </a:lvl3pPr>
            <a:lvl4pPr marL="1714500" indent="-342900">
              <a:spcBef>
                <a:spcPts val="0"/>
              </a:spcBef>
              <a:spcAft>
                <a:spcPts val="1200"/>
              </a:spcAft>
              <a:buFont typeface="Arial" panose="020B0604020202020204" pitchFamily="34" charset="0"/>
              <a:buChar char="•"/>
              <a:defRPr sz="2000"/>
            </a:lvl4pPr>
            <a:lvl5pPr marL="2171700" indent="-3429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able Placehold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a:normAutofit/>
          </a:bodyPr>
          <a:lstStyle>
            <a:lvl1pPr>
              <a:defRPr sz="2000"/>
            </a:lvl1pPr>
          </a:lstStyle>
          <a:p>
            <a:r>
              <a:rPr lang="en-US"/>
              <a:t>Click icon to add table</a:t>
            </a:r>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a:normAutofit/>
          </a:bodyPr>
          <a:lstStyle>
            <a:lvl1pPr>
              <a:defRPr sz="2400"/>
            </a:lvl1pPr>
          </a:lstStyle>
          <a:p>
            <a:r>
              <a:rPr lang="en-US"/>
              <a:t>Click icon to add table</a:t>
            </a:r>
            <a:endParaRPr lang="en-US" dirty="0"/>
          </a:p>
        </p:txBody>
      </p:sp>
      <p:sp>
        <p:nvSpPr>
          <p:cNvPr id="2" name="Slide Number Placehold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anchor="b">
            <a:normAutofit/>
          </a:bodyPr>
          <a:lstStyle>
            <a:lvl1pPr>
              <a:defRPr sz="6000">
                <a:solidFill>
                  <a:schemeClr val="bg1"/>
                </a:solidFill>
              </a:defRPr>
            </a:lvl1pPr>
          </a:lstStyle>
          <a:p>
            <a:r>
              <a:rPr lang="en-US" dirty="0"/>
              <a:t>Click to add title</a:t>
            </a:r>
          </a:p>
        </p:txBody>
      </p:sp>
      <p:sp>
        <p:nvSpPr>
          <p:cNvPr id="10" name="Content Placehold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anchor="ctr">
            <a:normAutofit/>
          </a:bodyPr>
          <a:lstStyle>
            <a:lvl1pPr marL="0" indent="0">
              <a:lnSpc>
                <a:spcPct val="100000"/>
              </a:lnSpc>
              <a:spcBef>
                <a:spcPts val="0"/>
              </a:spcBef>
              <a:spcAft>
                <a:spcPts val="1200"/>
              </a:spcAft>
              <a:buNone/>
              <a:defRPr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374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27724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6"/>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dirty="0"/>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4" name="Content Placehold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a:normAutofit/>
          </a:bodyPr>
          <a:lstStyle>
            <a:lvl1pPr marL="320040" indent="-320040">
              <a:lnSpc>
                <a:spcPct val="100000"/>
              </a:lnSpc>
              <a:spcBef>
                <a:spcPts val="0"/>
              </a:spcBef>
              <a:spcAft>
                <a:spcPts val="1200"/>
              </a:spcAft>
              <a:buFont typeface="+mj-lt"/>
              <a:buAutoNum type="arabicPeriod"/>
              <a:defRPr sz="2000"/>
            </a:lvl1pPr>
            <a:lvl2pPr marL="457200" indent="-320040">
              <a:lnSpc>
                <a:spcPct val="100000"/>
              </a:lnSpc>
              <a:spcBef>
                <a:spcPts val="1000"/>
              </a:spcBef>
              <a:spcAft>
                <a:spcPts val="1200"/>
              </a:spcAft>
              <a:buFont typeface="+mj-lt"/>
              <a:buAutoNum type="alphaLcPeriod"/>
              <a:defRPr sz="2000"/>
            </a:lvl2pPr>
            <a:lvl3pPr marL="914400" indent="-320040">
              <a:spcBef>
                <a:spcPts val="1000"/>
              </a:spcBef>
              <a:spcAft>
                <a:spcPts val="1200"/>
              </a:spcAft>
              <a:buFont typeface="+mj-lt"/>
              <a:buAutoNum type="arabicParenR"/>
              <a:defRPr sz="2000"/>
            </a:lvl3pPr>
            <a:lvl4pPr marL="1371600" indent="-320040">
              <a:spcBef>
                <a:spcPts val="1000"/>
              </a:spcBef>
              <a:spcAft>
                <a:spcPts val="1200"/>
              </a:spcAft>
              <a:buFont typeface="+mj-lt"/>
              <a:buAutoNum type="alphaLcParenR"/>
              <a:defRPr sz="2000"/>
            </a:lvl4pPr>
            <a:lvl5pPr marL="1828800" indent="-320040">
              <a:spcBef>
                <a:spcPts val="100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a:t>Click icon to add picture</a:t>
            </a:r>
            <a:endParaRPr lang="en-US" dirty="0"/>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sz="1200" b="1" spc="150" baseline="0">
                <a:solidFill>
                  <a:schemeClr val="tx1"/>
                </a:solidFill>
                <a:latin typeface="+mn-lt"/>
              </a:defRPr>
            </a:lvl1p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4C9E-20FB-B999-9303-C71D1334BAD7}"/>
              </a:ext>
            </a:extLst>
          </p:cNvPr>
          <p:cNvSpPr>
            <a:spLocks noGrp="1"/>
          </p:cNvSpPr>
          <p:nvPr>
            <p:ph type="title"/>
          </p:nvPr>
        </p:nvSpPr>
        <p:spPr>
          <a:xfrm>
            <a:off x="1167937" y="885825"/>
            <a:ext cx="4862749" cy="5690507"/>
          </a:xfrm>
        </p:spPr>
        <p:txBody>
          <a:bodyPr>
            <a:normAutofit fontScale="90000"/>
          </a:bodyPr>
          <a:lstStyle/>
          <a:p>
            <a:br>
              <a:rPr lang="en-GB" sz="4000" dirty="0">
                <a:latin typeface="+mn-lt"/>
              </a:rPr>
            </a:br>
            <a:br>
              <a:rPr lang="en-GB" sz="4000" dirty="0">
                <a:latin typeface="+mn-lt"/>
              </a:rPr>
            </a:br>
            <a:r>
              <a:rPr lang="en-GB" sz="3600" dirty="0">
                <a:latin typeface="+mn-lt"/>
              </a:rPr>
              <a:t>Evidence-based portfolio diversification for strategic entry into the aviation market</a:t>
            </a:r>
            <a:br>
              <a:rPr lang="en-GB" sz="4000" dirty="0">
                <a:latin typeface="+mn-lt"/>
              </a:rPr>
            </a:br>
            <a:br>
              <a:rPr lang="en-GB" sz="4000" dirty="0">
                <a:latin typeface="+mn-lt"/>
              </a:rPr>
            </a:br>
            <a:br>
              <a:rPr lang="en-GB" sz="4000" dirty="0">
                <a:latin typeface="+mn-lt"/>
              </a:rPr>
            </a:br>
            <a:r>
              <a:rPr lang="en-GB" sz="3600" dirty="0">
                <a:latin typeface="+mn-lt"/>
              </a:rPr>
              <a:t>by Abigael Kariuki</a:t>
            </a:r>
            <a:br>
              <a:rPr lang="en-GB" sz="4000" dirty="0">
                <a:latin typeface="+mn-lt"/>
              </a:rPr>
            </a:br>
            <a:br>
              <a:rPr lang="en-GB" sz="4000" dirty="0">
                <a:latin typeface="+mn-lt"/>
              </a:rPr>
            </a:br>
            <a:br>
              <a:rPr lang="en-GB" sz="4000" dirty="0">
                <a:latin typeface="+mn-lt"/>
              </a:rPr>
            </a:br>
            <a:br>
              <a:rPr lang="en-GB" sz="4000" dirty="0">
                <a:latin typeface="+mn-lt"/>
              </a:rPr>
            </a:br>
            <a:br>
              <a:rPr lang="en-GB" sz="4000" dirty="0">
                <a:latin typeface="+mn-lt"/>
              </a:rPr>
            </a:br>
            <a:endParaRPr lang="en-US" sz="4000" dirty="0">
              <a:latin typeface="+mn-lt"/>
            </a:endParaRPr>
          </a:p>
        </p:txBody>
      </p:sp>
      <p:pic>
        <p:nvPicPr>
          <p:cNvPr id="4" name="Picture 3">
            <a:extLst>
              <a:ext uri="{FF2B5EF4-FFF2-40B4-BE49-F238E27FC236}">
                <a16:creationId xmlns:a16="http://schemas.microsoft.com/office/drawing/2014/main" id="{3538144E-1EE2-2754-7517-9B7219DC89C5}"/>
              </a:ext>
            </a:extLst>
          </p:cNvPr>
          <p:cNvPicPr>
            <a:picLocks noChangeAspect="1"/>
          </p:cNvPicPr>
          <p:nvPr/>
        </p:nvPicPr>
        <p:blipFill>
          <a:blip r:embed="rId2"/>
          <a:stretch>
            <a:fillRect/>
          </a:stretch>
        </p:blipFill>
        <p:spPr>
          <a:xfrm>
            <a:off x="6376307" y="0"/>
            <a:ext cx="5976257" cy="6915150"/>
          </a:xfrm>
          <a:prstGeom prst="rect">
            <a:avLst/>
          </a:prstGeom>
        </p:spPr>
      </p:pic>
    </p:spTree>
    <p:extLst>
      <p:ext uri="{BB962C8B-B14F-4D97-AF65-F5344CB8AC3E}">
        <p14:creationId xmlns:p14="http://schemas.microsoft.com/office/powerpoint/2010/main" val="337882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71C75-7CBB-AF60-4FAE-36FF91BCDB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403CC-47B5-949F-9F75-DF06CD709C83}"/>
              </a:ext>
            </a:extLst>
          </p:cNvPr>
          <p:cNvSpPr>
            <a:spLocks noGrp="1"/>
          </p:cNvSpPr>
          <p:nvPr>
            <p:ph type="title"/>
          </p:nvPr>
        </p:nvSpPr>
        <p:spPr>
          <a:xfrm>
            <a:off x="1381119" y="57150"/>
            <a:ext cx="9808773" cy="1053193"/>
          </a:xfrm>
        </p:spPr>
        <p:txBody>
          <a:bodyPr>
            <a:normAutofit/>
          </a:bodyPr>
          <a:lstStyle/>
          <a:p>
            <a:r>
              <a:rPr lang="en-GB" sz="3200" dirty="0"/>
              <a:t>Recommendations</a:t>
            </a:r>
            <a:endParaRPr lang="en-KE" sz="3200" dirty="0"/>
          </a:p>
        </p:txBody>
      </p:sp>
      <p:sp>
        <p:nvSpPr>
          <p:cNvPr id="3" name="Table Placeholder 2">
            <a:extLst>
              <a:ext uri="{FF2B5EF4-FFF2-40B4-BE49-F238E27FC236}">
                <a16:creationId xmlns:a16="http://schemas.microsoft.com/office/drawing/2014/main" id="{D80876B2-C8E6-7736-C271-77DF7312F30E}"/>
              </a:ext>
            </a:extLst>
          </p:cNvPr>
          <p:cNvSpPr>
            <a:spLocks noGrp="1"/>
          </p:cNvSpPr>
          <p:nvPr>
            <p:ph type="tbl" sz="quarter" idx="10"/>
          </p:nvPr>
        </p:nvSpPr>
        <p:spPr>
          <a:xfrm>
            <a:off x="1351454" y="947057"/>
            <a:ext cx="9868101" cy="4996544"/>
          </a:xfrm>
        </p:spPr>
        <p:txBody>
          <a:bodyPr>
            <a:normAutofit fontScale="85000" lnSpcReduction="10000"/>
          </a:bodyPr>
          <a:lstStyle/>
          <a:p>
            <a:pPr marL="0" indent="0">
              <a:buNone/>
            </a:pPr>
            <a:r>
              <a:rPr lang="en-GB" sz="1900" dirty="0"/>
              <a:t>1. </a:t>
            </a:r>
            <a:r>
              <a:rPr lang="en-GB" sz="2100" b="1" dirty="0"/>
              <a:t>Focus on safer flight operations</a:t>
            </a:r>
          </a:p>
          <a:p>
            <a:r>
              <a:rPr lang="en-GB" sz="1900" dirty="0"/>
              <a:t>Most accidents occur in personal flights (49,000+), while instructional and business flights show much lower fatality rates (under 20%).</a:t>
            </a:r>
          </a:p>
          <a:p>
            <a:r>
              <a:rPr lang="en-GB" sz="1900" dirty="0"/>
              <a:t>Therefore, the business should concentrate its initial operations in structured, professionally managed segments such as training, business, or charter flights, where safety oversight and crew discipline are stronger.</a:t>
            </a:r>
          </a:p>
          <a:p>
            <a:pPr marL="0" indent="0">
              <a:buNone/>
            </a:pPr>
            <a:endParaRPr lang="en-GB" sz="1900" dirty="0"/>
          </a:p>
          <a:p>
            <a:pPr marL="0" indent="0">
              <a:buNone/>
            </a:pPr>
            <a:r>
              <a:rPr lang="en-GB" sz="1900" b="1" dirty="0"/>
              <a:t>2. </a:t>
            </a:r>
            <a:r>
              <a:rPr lang="en-GB" sz="2100" b="1" dirty="0"/>
              <a:t>Invest in aircraft and engine types with lower accident severity</a:t>
            </a:r>
          </a:p>
          <a:p>
            <a:r>
              <a:rPr lang="en-GB" sz="1900" dirty="0"/>
              <a:t>Aircraft like </a:t>
            </a:r>
            <a:r>
              <a:rPr lang="en-GB" sz="1900" i="1" dirty="0"/>
              <a:t>Cessna</a:t>
            </a:r>
            <a:r>
              <a:rPr lang="en-GB" sz="1900" dirty="0"/>
              <a:t> and </a:t>
            </a:r>
            <a:r>
              <a:rPr lang="en-GB" sz="1900" i="1" dirty="0"/>
              <a:t>Piper</a:t>
            </a:r>
            <a:r>
              <a:rPr lang="en-GB" sz="1900" dirty="0"/>
              <a:t> have moderate severity despite high usage, whereas </a:t>
            </a:r>
            <a:r>
              <a:rPr lang="en-GB" sz="1900" i="1" dirty="0"/>
              <a:t>Beechcraft</a:t>
            </a:r>
            <a:r>
              <a:rPr lang="en-GB" sz="1900" dirty="0"/>
              <a:t> and </a:t>
            </a:r>
            <a:r>
              <a:rPr lang="en-GB" sz="1900" i="1" dirty="0"/>
              <a:t>Boeing</a:t>
            </a:r>
            <a:r>
              <a:rPr lang="en-GB" sz="1900" dirty="0"/>
              <a:t> show higher fatality rates. Similarly, </a:t>
            </a:r>
            <a:r>
              <a:rPr lang="en-GB" sz="1900" i="1" dirty="0"/>
              <a:t>Turbo Fan</a:t>
            </a:r>
            <a:r>
              <a:rPr lang="en-GB" sz="1900" dirty="0"/>
              <a:t> engines have safer performance (8% fatal)</a:t>
            </a:r>
          </a:p>
          <a:p>
            <a:r>
              <a:rPr lang="en-GB" sz="1900" dirty="0"/>
              <a:t>Therefore, the business should prioritize reliable, lower-severity aircraft and modern engines such as Turbo Fan or Reciprocating for safer, more sustainable operations.</a:t>
            </a:r>
          </a:p>
          <a:p>
            <a:pPr marL="0" indent="0">
              <a:buNone/>
            </a:pPr>
            <a:endParaRPr lang="en-GB" sz="1900" dirty="0"/>
          </a:p>
          <a:p>
            <a:pPr marL="0" indent="0">
              <a:buNone/>
            </a:pPr>
            <a:r>
              <a:rPr lang="en-GB" sz="1900" b="1" dirty="0"/>
              <a:t>3. </a:t>
            </a:r>
            <a:r>
              <a:rPr lang="en-GB" sz="2100" b="1" dirty="0"/>
              <a:t>Strengthen weather preparedness and safety systems</a:t>
            </a:r>
          </a:p>
          <a:p>
            <a:r>
              <a:rPr lang="en-GB" sz="1900" dirty="0"/>
              <a:t>Poor weather (IMC) accidents are nearly four times more fatal than those in clear conditions (VMC).</a:t>
            </a:r>
          </a:p>
          <a:p>
            <a:r>
              <a:rPr lang="en-GB" sz="1900" dirty="0"/>
              <a:t>Therefore, the business should invest in advanced weather monitoring, pilot IMC training, and strong safety management systems to mitigate visibility and climate-related risks.</a:t>
            </a:r>
          </a:p>
          <a:p>
            <a:pPr marL="457200" indent="-457200">
              <a:buAutoNum type="arabicPeriod"/>
            </a:pPr>
            <a:endParaRPr lang="en-GB" sz="1700" dirty="0"/>
          </a:p>
          <a:p>
            <a:pPr marL="457200" indent="-457200">
              <a:buAutoNum type="arabicPeriod"/>
            </a:pPr>
            <a:endParaRPr lang="en-GB" sz="1900" dirty="0"/>
          </a:p>
          <a:p>
            <a:pPr marL="457200" indent="-457200">
              <a:buAutoNum type="arabicPeriod"/>
            </a:pPr>
            <a:endParaRPr lang="en-GB" sz="1900" dirty="0"/>
          </a:p>
          <a:p>
            <a:pPr lvl="1"/>
            <a:endParaRPr lang="en-GB" sz="1900" dirty="0"/>
          </a:p>
          <a:p>
            <a:endParaRPr lang="en-KE" dirty="0"/>
          </a:p>
        </p:txBody>
      </p:sp>
      <p:sp>
        <p:nvSpPr>
          <p:cNvPr id="4" name="Slide Number Placeholder 3">
            <a:extLst>
              <a:ext uri="{FF2B5EF4-FFF2-40B4-BE49-F238E27FC236}">
                <a16:creationId xmlns:a16="http://schemas.microsoft.com/office/drawing/2014/main" id="{3038A69A-9415-5345-86E2-C21B7993707B}"/>
              </a:ext>
            </a:extLst>
          </p:cNvPr>
          <p:cNvSpPr>
            <a:spLocks noGrp="1"/>
          </p:cNvSpPr>
          <p:nvPr>
            <p:ph type="sldNum" sz="quarter" idx="15"/>
          </p:nvPr>
        </p:nvSpPr>
        <p:spPr/>
        <p:txBody>
          <a:bodyPr/>
          <a:lstStyle/>
          <a:p>
            <a:fld id="{18D65601-5AE2-46FC-B138-694DDD2B510D}" type="slidenum">
              <a:rPr lang="en-US" smtClean="0"/>
              <a:pPr/>
              <a:t>10</a:t>
            </a:fld>
            <a:endParaRPr lang="en-US" dirty="0"/>
          </a:p>
        </p:txBody>
      </p:sp>
    </p:spTree>
    <p:extLst>
      <p:ext uri="{BB962C8B-B14F-4D97-AF65-F5344CB8AC3E}">
        <p14:creationId xmlns:p14="http://schemas.microsoft.com/office/powerpoint/2010/main" val="1567618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01732C-7338-DBA0-BD19-1FA88304749F}"/>
              </a:ext>
            </a:extLst>
          </p:cNvPr>
          <p:cNvSpPr>
            <a:spLocks noGrp="1"/>
          </p:cNvSpPr>
          <p:nvPr>
            <p:ph type="title"/>
          </p:nvPr>
        </p:nvSpPr>
        <p:spPr>
          <a:xfrm>
            <a:off x="1353827" y="1278294"/>
            <a:ext cx="5000318" cy="4904141"/>
          </a:xfrm>
        </p:spPr>
        <p:txBody>
          <a:bodyPr anchor="b">
            <a:normAutofit/>
          </a:bodyPr>
          <a:lstStyle/>
          <a:p>
            <a:r>
              <a:rPr lang="en-US" dirty="0"/>
              <a:t>Thank</a:t>
            </a:r>
            <a:br>
              <a:rPr lang="en-US" dirty="0"/>
            </a:br>
            <a:r>
              <a:rPr lang="en-US" dirty="0"/>
              <a:t>you!</a:t>
            </a:r>
          </a:p>
        </p:txBody>
      </p:sp>
      <p:pic>
        <p:nvPicPr>
          <p:cNvPr id="5" name="Content Placeholder 4" descr="A large jet engine in a hangar">
            <a:extLst>
              <a:ext uri="{FF2B5EF4-FFF2-40B4-BE49-F238E27FC236}">
                <a16:creationId xmlns:a16="http://schemas.microsoft.com/office/drawing/2014/main" id="{55B08B4D-2419-13A9-3455-E07DD658703B}"/>
              </a:ext>
            </a:extLst>
          </p:cNvPr>
          <p:cNvPicPr>
            <a:picLocks noGrp="1" noChangeAspect="1"/>
          </p:cNvPicPr>
          <p:nvPr>
            <p:ph type="pic" sz="quarter" idx="13"/>
          </p:nvPr>
        </p:nvPicPr>
        <p:blipFill>
          <a:blip r:embed="rId2"/>
          <a:srcRect l="30191" r="24861"/>
          <a:stretch>
            <a:fillRect/>
          </a:stretch>
        </p:blipFill>
        <p:spPr>
          <a:xfrm>
            <a:off x="6642169" y="-1"/>
            <a:ext cx="4635426" cy="6857999"/>
          </a:xfrm>
          <a:noFill/>
        </p:spPr>
      </p:pic>
    </p:spTree>
    <p:extLst>
      <p:ext uri="{BB962C8B-B14F-4D97-AF65-F5344CB8AC3E}">
        <p14:creationId xmlns:p14="http://schemas.microsoft.com/office/powerpoint/2010/main" val="704370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761-0B88-A5E8-0B78-C39173D05F4D}"/>
              </a:ext>
            </a:extLst>
          </p:cNvPr>
          <p:cNvSpPr>
            <a:spLocks noGrp="1"/>
          </p:cNvSpPr>
          <p:nvPr>
            <p:ph type="title"/>
          </p:nvPr>
        </p:nvSpPr>
        <p:spPr>
          <a:xfrm>
            <a:off x="971549" y="254323"/>
            <a:ext cx="5325111" cy="2147207"/>
          </a:xfrm>
        </p:spPr>
        <p:txBody>
          <a:bodyPr>
            <a:normAutofit/>
          </a:bodyPr>
          <a:lstStyle/>
          <a:p>
            <a:r>
              <a:rPr lang="en-US" sz="3200" dirty="0">
                <a:latin typeface="+mn-lt"/>
              </a:rPr>
              <a:t>Outline of the presentation</a:t>
            </a:r>
          </a:p>
        </p:txBody>
      </p:sp>
      <p:sp>
        <p:nvSpPr>
          <p:cNvPr id="3" name="Content Placeholder 2">
            <a:extLst>
              <a:ext uri="{FF2B5EF4-FFF2-40B4-BE49-F238E27FC236}">
                <a16:creationId xmlns:a16="http://schemas.microsoft.com/office/drawing/2014/main" id="{02BA04E6-CD61-B962-4287-DEC1993C32D6}"/>
              </a:ext>
            </a:extLst>
          </p:cNvPr>
          <p:cNvSpPr>
            <a:spLocks noGrp="1"/>
          </p:cNvSpPr>
          <p:nvPr>
            <p:ph sz="quarter" idx="12"/>
          </p:nvPr>
        </p:nvSpPr>
        <p:spPr>
          <a:xfrm>
            <a:off x="1028699" y="1980455"/>
            <a:ext cx="5076739" cy="4384221"/>
          </a:xfrm>
        </p:spPr>
        <p:txBody>
          <a:bodyPr>
            <a:normAutofit/>
          </a:bodyPr>
          <a:lstStyle/>
          <a:p>
            <a:r>
              <a:rPr lang="en-US" sz="2400" dirty="0"/>
              <a:t>Overview of the business problem</a:t>
            </a:r>
          </a:p>
          <a:p>
            <a:r>
              <a:rPr lang="en-GB" sz="2400" dirty="0"/>
              <a:t>Data overview and main trends</a:t>
            </a:r>
          </a:p>
          <a:p>
            <a:r>
              <a:rPr lang="en-US" sz="2400" dirty="0"/>
              <a:t>Data analysis</a:t>
            </a:r>
          </a:p>
          <a:p>
            <a:r>
              <a:rPr lang="en-US" sz="2400" dirty="0"/>
              <a:t>Recommendations</a:t>
            </a:r>
          </a:p>
        </p:txBody>
      </p:sp>
      <p:sp>
        <p:nvSpPr>
          <p:cNvPr id="4" name="Slide Number Placeholder 3">
            <a:extLst>
              <a:ext uri="{FF2B5EF4-FFF2-40B4-BE49-F238E27FC236}">
                <a16:creationId xmlns:a16="http://schemas.microsoft.com/office/drawing/2014/main" id="{2CD4601E-33F5-5714-867D-A0B584DA7C11}"/>
              </a:ext>
            </a:extLst>
          </p:cNvPr>
          <p:cNvSpPr>
            <a:spLocks noGrp="1"/>
          </p:cNvSpPr>
          <p:nvPr>
            <p:ph type="sldNum" sz="quarter" idx="15"/>
          </p:nvPr>
        </p:nvSpPr>
        <p:spPr/>
        <p:txBody>
          <a:bodyPr/>
          <a:lstStyle/>
          <a:p>
            <a:fld id="{18D65601-5AE2-46FC-B138-694DDD2B510D}" type="slidenum">
              <a:rPr lang="en-US" smtClean="0"/>
              <a:pPr/>
              <a:t>2</a:t>
            </a:fld>
            <a:endParaRPr lang="en-US" dirty="0"/>
          </a:p>
        </p:txBody>
      </p:sp>
      <p:pic>
        <p:nvPicPr>
          <p:cNvPr id="5" name="Picture 4">
            <a:extLst>
              <a:ext uri="{FF2B5EF4-FFF2-40B4-BE49-F238E27FC236}">
                <a16:creationId xmlns:a16="http://schemas.microsoft.com/office/drawing/2014/main" id="{7E2615F6-8FA1-6CB1-BB36-E6A6DD3515DC}"/>
              </a:ext>
            </a:extLst>
          </p:cNvPr>
          <p:cNvPicPr>
            <a:picLocks noChangeAspect="1"/>
          </p:cNvPicPr>
          <p:nvPr/>
        </p:nvPicPr>
        <p:blipFill>
          <a:blip r:embed="rId2"/>
          <a:stretch>
            <a:fillRect/>
          </a:stretch>
        </p:blipFill>
        <p:spPr>
          <a:xfrm>
            <a:off x="6434356" y="0"/>
            <a:ext cx="5757643" cy="6857999"/>
          </a:xfrm>
          <a:prstGeom prst="rect">
            <a:avLst/>
          </a:prstGeom>
        </p:spPr>
      </p:pic>
    </p:spTree>
    <p:extLst>
      <p:ext uri="{BB962C8B-B14F-4D97-AF65-F5344CB8AC3E}">
        <p14:creationId xmlns:p14="http://schemas.microsoft.com/office/powerpoint/2010/main" val="160745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D7A2B-6C8B-8759-1936-54C249A0E683}"/>
              </a:ext>
            </a:extLst>
          </p:cNvPr>
          <p:cNvSpPr>
            <a:spLocks noGrp="1"/>
          </p:cNvSpPr>
          <p:nvPr>
            <p:ph type="title"/>
          </p:nvPr>
        </p:nvSpPr>
        <p:spPr>
          <a:xfrm>
            <a:off x="1381119" y="57150"/>
            <a:ext cx="9808773" cy="1053193"/>
          </a:xfrm>
        </p:spPr>
        <p:txBody>
          <a:bodyPr>
            <a:normAutofit/>
          </a:bodyPr>
          <a:lstStyle/>
          <a:p>
            <a:r>
              <a:rPr lang="en-GB" sz="3200" dirty="0"/>
              <a:t>Overview of the business problem</a:t>
            </a:r>
            <a:endParaRPr lang="en-KE" sz="3200" dirty="0"/>
          </a:p>
        </p:txBody>
      </p:sp>
      <p:sp>
        <p:nvSpPr>
          <p:cNvPr id="3" name="Table Placeholder 2">
            <a:extLst>
              <a:ext uri="{FF2B5EF4-FFF2-40B4-BE49-F238E27FC236}">
                <a16:creationId xmlns:a16="http://schemas.microsoft.com/office/drawing/2014/main" id="{58C165FC-540F-3F10-5E0D-6CC9B87DFD03}"/>
              </a:ext>
            </a:extLst>
          </p:cNvPr>
          <p:cNvSpPr>
            <a:spLocks noGrp="1"/>
          </p:cNvSpPr>
          <p:nvPr>
            <p:ph type="tbl" sz="quarter" idx="10"/>
          </p:nvPr>
        </p:nvSpPr>
        <p:spPr>
          <a:xfrm>
            <a:off x="1224794" y="947057"/>
            <a:ext cx="9994762" cy="4996544"/>
          </a:xfrm>
        </p:spPr>
        <p:txBody>
          <a:bodyPr>
            <a:normAutofit fontScale="92500" lnSpcReduction="10000"/>
          </a:bodyPr>
          <a:lstStyle/>
          <a:p>
            <a:r>
              <a:rPr lang="en-GB" sz="1800" dirty="0"/>
              <a:t>This project analyses aviation accident data to assess the risk of fatal and severe accidents to guide the company's entry into the aviation industry</a:t>
            </a:r>
          </a:p>
          <a:p>
            <a:pPr marL="0" indent="0">
              <a:buNone/>
            </a:pPr>
            <a:r>
              <a:rPr lang="en-GB" sz="1800" dirty="0"/>
              <a:t> </a:t>
            </a:r>
          </a:p>
          <a:p>
            <a:r>
              <a:rPr lang="en-GB" sz="1800" b="1" dirty="0"/>
              <a:t>Key factors analysed</a:t>
            </a:r>
            <a:r>
              <a:rPr lang="en-GB" sz="1800" dirty="0"/>
              <a:t>:</a:t>
            </a:r>
          </a:p>
          <a:p>
            <a:pPr lvl="1">
              <a:buFont typeface="Courier New" panose="02070309020205020404" pitchFamily="49" charset="0"/>
              <a:buChar char="o"/>
            </a:pPr>
            <a:r>
              <a:rPr lang="en-GB" sz="1800" dirty="0"/>
              <a:t>Flight phases: impact of takeoff, landing, cruise etc on accident severity.</a:t>
            </a:r>
          </a:p>
          <a:p>
            <a:pPr lvl="1">
              <a:buFont typeface="Courier New" panose="02070309020205020404" pitchFamily="49" charset="0"/>
              <a:buChar char="o"/>
            </a:pPr>
            <a:r>
              <a:rPr lang="en-GB" sz="1800" dirty="0"/>
              <a:t>Weather conditions: how factors like rain, fog, and wind contribute to accidents.</a:t>
            </a:r>
          </a:p>
          <a:p>
            <a:pPr lvl="1">
              <a:buFont typeface="Courier New" panose="02070309020205020404" pitchFamily="49" charset="0"/>
              <a:buChar char="o"/>
            </a:pPr>
            <a:r>
              <a:rPr lang="en-GB" sz="1800" dirty="0"/>
              <a:t>Aircraft types and engines: correlation between aircraft models, engine types and accident fatality risk.</a:t>
            </a:r>
          </a:p>
          <a:p>
            <a:pPr lvl="1">
              <a:buFont typeface="Courier New" panose="02070309020205020404" pitchFamily="49" charset="0"/>
              <a:buChar char="o"/>
            </a:pPr>
            <a:r>
              <a:rPr lang="en-GB" sz="1800" dirty="0"/>
              <a:t>Purpose of flight: relationship between accident severity and flight purpose (commercial, private, training).</a:t>
            </a:r>
          </a:p>
          <a:p>
            <a:pPr lvl="1">
              <a:buFont typeface="Courier New" panose="02070309020205020404" pitchFamily="49" charset="0"/>
              <a:buChar char="o"/>
            </a:pPr>
            <a:r>
              <a:rPr lang="en-GB" sz="1800" dirty="0"/>
              <a:t>Accident severity: classification of accidents based on injury severity (fatal, serious, minor).</a:t>
            </a:r>
          </a:p>
          <a:p>
            <a:pPr lvl="1">
              <a:buFont typeface="Courier New" panose="02070309020205020404" pitchFamily="49" charset="0"/>
              <a:buChar char="o"/>
            </a:pPr>
            <a:endParaRPr lang="en-GB" sz="1800" dirty="0"/>
          </a:p>
          <a:p>
            <a:r>
              <a:rPr lang="en-GB" sz="1800" b="1" dirty="0"/>
              <a:t>Business challenge</a:t>
            </a:r>
            <a:r>
              <a:rPr lang="en-GB" sz="1800" dirty="0"/>
              <a:t>: the company is expanding into aviation to diversify its portfolio but lacks knowledge about the risks involved in entering this market</a:t>
            </a:r>
          </a:p>
          <a:p>
            <a:pPr marL="0" indent="0">
              <a:buNone/>
            </a:pPr>
            <a:endParaRPr lang="en-GB" sz="1800" dirty="0"/>
          </a:p>
          <a:p>
            <a:r>
              <a:rPr lang="en-GB" sz="1800" b="1" dirty="0"/>
              <a:t>Goal</a:t>
            </a:r>
            <a:r>
              <a:rPr lang="en-GB" sz="1800" dirty="0"/>
              <a:t>: assesses the risks of entering the aviation industry, focusing on factors that impact safety and success. The findings will inform decisions on managing risks and ensuring safety as the company expands into aviation operations.</a:t>
            </a:r>
          </a:p>
          <a:p>
            <a:pPr lvl="1">
              <a:buFont typeface="Courier New" panose="02070309020205020404" pitchFamily="49" charset="0"/>
              <a:buChar char="o"/>
            </a:pPr>
            <a:endParaRPr lang="en-GB" sz="1900" dirty="0"/>
          </a:p>
          <a:p>
            <a:endParaRPr lang="en-KE" dirty="0"/>
          </a:p>
        </p:txBody>
      </p:sp>
      <p:sp>
        <p:nvSpPr>
          <p:cNvPr id="4" name="Slide Number Placeholder 3">
            <a:extLst>
              <a:ext uri="{FF2B5EF4-FFF2-40B4-BE49-F238E27FC236}">
                <a16:creationId xmlns:a16="http://schemas.microsoft.com/office/drawing/2014/main" id="{F5009CD0-4F3B-C104-5BE8-BF5D4FE27794}"/>
              </a:ext>
            </a:extLst>
          </p:cNvPr>
          <p:cNvSpPr>
            <a:spLocks noGrp="1"/>
          </p:cNvSpPr>
          <p:nvPr>
            <p:ph type="sldNum" sz="quarter" idx="15"/>
          </p:nvPr>
        </p:nvSpPr>
        <p:spPr/>
        <p:txBody>
          <a:bodyPr/>
          <a:lstStyle/>
          <a:p>
            <a:fld id="{18D65601-5AE2-46FC-B138-694DDD2B510D}" type="slidenum">
              <a:rPr lang="en-US" smtClean="0"/>
              <a:pPr/>
              <a:t>3</a:t>
            </a:fld>
            <a:endParaRPr lang="en-US" dirty="0"/>
          </a:p>
        </p:txBody>
      </p:sp>
    </p:spTree>
    <p:extLst>
      <p:ext uri="{BB962C8B-B14F-4D97-AF65-F5344CB8AC3E}">
        <p14:creationId xmlns:p14="http://schemas.microsoft.com/office/powerpoint/2010/main" val="198699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1C047-DA5D-DFBE-716F-2C464817F2F2}"/>
              </a:ext>
            </a:extLst>
          </p:cNvPr>
          <p:cNvSpPr>
            <a:spLocks noGrp="1"/>
          </p:cNvSpPr>
          <p:nvPr>
            <p:ph type="title"/>
          </p:nvPr>
        </p:nvSpPr>
        <p:spPr>
          <a:xfrm>
            <a:off x="1468814" y="209725"/>
            <a:ext cx="9808773" cy="880844"/>
          </a:xfrm>
        </p:spPr>
        <p:txBody>
          <a:bodyPr>
            <a:normAutofit fontScale="90000"/>
          </a:bodyPr>
          <a:lstStyle/>
          <a:p>
            <a:r>
              <a:rPr lang="en-GB" dirty="0"/>
              <a:t>Data overview and main trends</a:t>
            </a:r>
            <a:br>
              <a:rPr lang="en-GB" dirty="0"/>
            </a:br>
            <a:endParaRPr lang="en-KE" dirty="0"/>
          </a:p>
        </p:txBody>
      </p:sp>
      <p:sp>
        <p:nvSpPr>
          <p:cNvPr id="3" name="Picture Placeholder 2">
            <a:extLst>
              <a:ext uri="{FF2B5EF4-FFF2-40B4-BE49-F238E27FC236}">
                <a16:creationId xmlns:a16="http://schemas.microsoft.com/office/drawing/2014/main" id="{97D4F432-27CB-E5E5-2256-7FF2E8804662}"/>
              </a:ext>
            </a:extLst>
          </p:cNvPr>
          <p:cNvSpPr>
            <a:spLocks noGrp="1"/>
          </p:cNvSpPr>
          <p:nvPr>
            <p:ph type="pic" sz="quarter" idx="12"/>
          </p:nvPr>
        </p:nvSpPr>
        <p:spPr>
          <a:xfrm>
            <a:off x="1149292" y="822122"/>
            <a:ext cx="5478011" cy="5773392"/>
          </a:xfrm>
        </p:spPr>
        <p:txBody>
          <a:bodyPr>
            <a:normAutofit/>
          </a:bodyPr>
          <a:lstStyle/>
          <a:p>
            <a:pPr marL="342900" indent="-342900" algn="l">
              <a:buFont typeface="Arial" panose="020B0604020202020204" pitchFamily="34" charset="0"/>
              <a:buChar char="•"/>
            </a:pPr>
            <a:r>
              <a:rPr lang="en-GB" sz="1700" b="1" dirty="0"/>
              <a:t>Data source</a:t>
            </a:r>
            <a:r>
              <a:rPr lang="en-GB" sz="1700" dirty="0"/>
              <a:t>: National Transportation Safety Board (NTSB) aviation accident data (1962- 2023).</a:t>
            </a:r>
          </a:p>
          <a:p>
            <a:pPr marL="342900" indent="-342900" algn="l">
              <a:buFont typeface="Arial" panose="020B0604020202020204" pitchFamily="34" charset="0"/>
              <a:buChar char="•"/>
            </a:pPr>
            <a:r>
              <a:rPr lang="en-GB" sz="1700" b="1" dirty="0"/>
              <a:t>Total accident records</a:t>
            </a:r>
            <a:r>
              <a:rPr lang="en-GB" sz="1700" dirty="0"/>
              <a:t>: Over 50,000 aviation accident records, with the most prevalent accidents occurring in the 1980s. </a:t>
            </a:r>
          </a:p>
          <a:p>
            <a:pPr marL="342900" indent="-342900" algn="l">
              <a:buFont typeface="Arial" panose="020B0604020202020204" pitchFamily="34" charset="0"/>
              <a:buChar char="•"/>
            </a:pPr>
            <a:r>
              <a:rPr lang="en-GB" sz="1700" b="1" dirty="0"/>
              <a:t>Key trends</a:t>
            </a:r>
          </a:p>
          <a:p>
            <a:pPr marL="342900" indent="-342900" algn="l">
              <a:buFont typeface="Courier New" panose="02070309020205020404" pitchFamily="49" charset="0"/>
              <a:buChar char="o"/>
            </a:pPr>
            <a:r>
              <a:rPr lang="en-GB" sz="1700" dirty="0"/>
              <a:t>1980s peak: the number of total accidents per year was very high in the 1980s, </a:t>
            </a:r>
            <a:r>
              <a:rPr lang="en-GB" sz="1700" b="1" dirty="0"/>
              <a:t>exceeding 3,000 incidents annually</a:t>
            </a:r>
            <a:r>
              <a:rPr lang="en-GB" sz="1700" dirty="0"/>
              <a:t>. However, accidents have steadily declined since then, with accident frequency halving since that period.</a:t>
            </a:r>
          </a:p>
          <a:p>
            <a:pPr marL="342900" indent="-342900" algn="l">
              <a:buFont typeface="Courier New" panose="02070309020205020404" pitchFamily="49" charset="0"/>
              <a:buChar char="o"/>
            </a:pPr>
            <a:r>
              <a:rPr lang="en-GB" sz="1700" dirty="0"/>
              <a:t>Fatal and minor accidents: fatal accidents also peaked in the 1980s, </a:t>
            </a:r>
            <a:r>
              <a:rPr lang="en-GB" sz="1700" b="1" dirty="0"/>
              <a:t>with over 2,000 incidents</a:t>
            </a:r>
            <a:r>
              <a:rPr lang="en-GB" sz="1700" dirty="0"/>
              <a:t>, while minor accidents followed a similar decreasing trend over time.</a:t>
            </a:r>
          </a:p>
          <a:p>
            <a:pPr marL="342900" indent="-342900" algn="l">
              <a:buFont typeface="Courier New" panose="02070309020205020404" pitchFamily="49" charset="0"/>
              <a:buChar char="o"/>
            </a:pPr>
            <a:r>
              <a:rPr lang="en-GB" sz="1700" dirty="0"/>
              <a:t>Improved safety: over the decades, aviation has become progressively safer, even as global air traffic has increased significantly.</a:t>
            </a:r>
          </a:p>
          <a:p>
            <a:pPr marL="342900" indent="-342900">
              <a:buFont typeface="Arial" panose="020B0604020202020204" pitchFamily="34" charset="0"/>
              <a:buChar char="•"/>
            </a:pPr>
            <a:endParaRPr lang="en-KE" dirty="0"/>
          </a:p>
        </p:txBody>
      </p:sp>
      <p:pic>
        <p:nvPicPr>
          <p:cNvPr id="7" name="Content Placeholder 6">
            <a:extLst>
              <a:ext uri="{FF2B5EF4-FFF2-40B4-BE49-F238E27FC236}">
                <a16:creationId xmlns:a16="http://schemas.microsoft.com/office/drawing/2014/main" id="{9A5193DE-5B86-9133-E51E-DA97ADE3887E}"/>
              </a:ext>
            </a:extLst>
          </p:cNvPr>
          <p:cNvPicPr>
            <a:picLocks noGrp="1" noChangeAspect="1"/>
          </p:cNvPicPr>
          <p:nvPr>
            <p:ph sz="quarter" idx="11"/>
          </p:nvPr>
        </p:nvPicPr>
        <p:blipFill>
          <a:blip r:embed="rId2"/>
          <a:stretch>
            <a:fillRect/>
          </a:stretch>
        </p:blipFill>
        <p:spPr>
          <a:xfrm>
            <a:off x="6946826" y="822121"/>
            <a:ext cx="5066210" cy="2852257"/>
          </a:xfrm>
          <a:prstGeom prst="rect">
            <a:avLst/>
          </a:prstGeom>
        </p:spPr>
      </p:pic>
      <p:sp>
        <p:nvSpPr>
          <p:cNvPr id="5" name="Slide Number Placeholder 4">
            <a:extLst>
              <a:ext uri="{FF2B5EF4-FFF2-40B4-BE49-F238E27FC236}">
                <a16:creationId xmlns:a16="http://schemas.microsoft.com/office/drawing/2014/main" id="{3AA62864-06B8-746C-5E6C-D70A3C244C3C}"/>
              </a:ext>
            </a:extLst>
          </p:cNvPr>
          <p:cNvSpPr>
            <a:spLocks noGrp="1"/>
          </p:cNvSpPr>
          <p:nvPr>
            <p:ph type="sldNum" sz="quarter" idx="15"/>
          </p:nvPr>
        </p:nvSpPr>
        <p:spPr/>
        <p:txBody>
          <a:bodyPr/>
          <a:lstStyle/>
          <a:p>
            <a:fld id="{18D65601-5AE2-46FC-B138-694DDD2B510D}" type="slidenum">
              <a:rPr lang="en-US" smtClean="0"/>
              <a:pPr/>
              <a:t>4</a:t>
            </a:fld>
            <a:endParaRPr lang="en-US" dirty="0"/>
          </a:p>
        </p:txBody>
      </p:sp>
      <p:pic>
        <p:nvPicPr>
          <p:cNvPr id="9" name="Picture 8">
            <a:extLst>
              <a:ext uri="{FF2B5EF4-FFF2-40B4-BE49-F238E27FC236}">
                <a16:creationId xmlns:a16="http://schemas.microsoft.com/office/drawing/2014/main" id="{5D69A6B1-2ECF-B95D-8124-7D200CD6C588}"/>
              </a:ext>
            </a:extLst>
          </p:cNvPr>
          <p:cNvPicPr>
            <a:picLocks noChangeAspect="1"/>
          </p:cNvPicPr>
          <p:nvPr/>
        </p:nvPicPr>
        <p:blipFill>
          <a:blip r:embed="rId3"/>
          <a:stretch>
            <a:fillRect/>
          </a:stretch>
        </p:blipFill>
        <p:spPr>
          <a:xfrm>
            <a:off x="6946823" y="3945394"/>
            <a:ext cx="5066210" cy="2650119"/>
          </a:xfrm>
          <a:prstGeom prst="rect">
            <a:avLst/>
          </a:prstGeom>
        </p:spPr>
      </p:pic>
    </p:spTree>
    <p:extLst>
      <p:ext uri="{BB962C8B-B14F-4D97-AF65-F5344CB8AC3E}">
        <p14:creationId xmlns:p14="http://schemas.microsoft.com/office/powerpoint/2010/main" val="34239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2445B-01CA-B119-07C7-8F0E94AF032A}"/>
              </a:ext>
            </a:extLst>
          </p:cNvPr>
          <p:cNvSpPr>
            <a:spLocks noGrp="1"/>
          </p:cNvSpPr>
          <p:nvPr>
            <p:ph type="title"/>
          </p:nvPr>
        </p:nvSpPr>
        <p:spPr>
          <a:xfrm>
            <a:off x="1468814" y="134737"/>
            <a:ext cx="9808773" cy="964221"/>
          </a:xfrm>
        </p:spPr>
        <p:txBody>
          <a:bodyPr>
            <a:normAutofit/>
          </a:bodyPr>
          <a:lstStyle/>
          <a:p>
            <a:r>
              <a:rPr lang="en-US" sz="3200" dirty="0"/>
              <a:t>Data analysis: f</a:t>
            </a:r>
            <a:r>
              <a:rPr lang="en-GB" sz="3200" dirty="0"/>
              <a:t>light phases &amp; accident severity</a:t>
            </a:r>
            <a:endParaRPr lang="en-US" sz="3200" dirty="0"/>
          </a:p>
        </p:txBody>
      </p:sp>
      <p:pic>
        <p:nvPicPr>
          <p:cNvPr id="6" name="Content Placeholder 5">
            <a:extLst>
              <a:ext uri="{FF2B5EF4-FFF2-40B4-BE49-F238E27FC236}">
                <a16:creationId xmlns:a16="http://schemas.microsoft.com/office/drawing/2014/main" id="{4B25CF88-E24F-DDAB-416B-4FFA4B0CD038}"/>
              </a:ext>
            </a:extLst>
          </p:cNvPr>
          <p:cNvPicPr>
            <a:picLocks noGrp="1" noChangeAspect="1"/>
          </p:cNvPicPr>
          <p:nvPr>
            <p:ph sz="quarter" idx="11"/>
          </p:nvPr>
        </p:nvPicPr>
        <p:blipFill>
          <a:blip r:embed="rId2"/>
          <a:stretch>
            <a:fillRect/>
          </a:stretch>
        </p:blipFill>
        <p:spPr>
          <a:xfrm>
            <a:off x="6667486" y="1098958"/>
            <a:ext cx="4515038" cy="2709642"/>
          </a:xfrm>
          <a:prstGeom prst="rect">
            <a:avLst/>
          </a:prstGeom>
        </p:spPr>
      </p:pic>
      <p:sp>
        <p:nvSpPr>
          <p:cNvPr id="5" name="Slide Number Placeholder 4">
            <a:extLst>
              <a:ext uri="{FF2B5EF4-FFF2-40B4-BE49-F238E27FC236}">
                <a16:creationId xmlns:a16="http://schemas.microsoft.com/office/drawing/2014/main" id="{B1657FB9-D89D-5FC2-D8F3-58ADE64CA638}"/>
              </a:ext>
            </a:extLst>
          </p:cNvPr>
          <p:cNvSpPr>
            <a:spLocks noGrp="1"/>
          </p:cNvSpPr>
          <p:nvPr>
            <p:ph type="sldNum" sz="quarter" idx="15"/>
          </p:nvPr>
        </p:nvSpPr>
        <p:spPr/>
        <p:txBody>
          <a:bodyPr/>
          <a:lstStyle/>
          <a:p>
            <a:fld id="{18D65601-5AE2-46FC-B138-694DDD2B510D}" type="slidenum">
              <a:rPr lang="en-US" smtClean="0"/>
              <a:pPr/>
              <a:t>5</a:t>
            </a:fld>
            <a:endParaRPr lang="en-US" dirty="0"/>
          </a:p>
        </p:txBody>
      </p:sp>
      <p:sp>
        <p:nvSpPr>
          <p:cNvPr id="8" name="Content Placeholder 7">
            <a:extLst>
              <a:ext uri="{FF2B5EF4-FFF2-40B4-BE49-F238E27FC236}">
                <a16:creationId xmlns:a16="http://schemas.microsoft.com/office/drawing/2014/main" id="{30D7C567-1FB5-D961-4C28-D920A5A7F47C}"/>
              </a:ext>
            </a:extLst>
          </p:cNvPr>
          <p:cNvSpPr>
            <a:spLocks noGrp="1"/>
          </p:cNvSpPr>
          <p:nvPr>
            <p:ph sz="quarter" idx="12"/>
          </p:nvPr>
        </p:nvSpPr>
        <p:spPr>
          <a:xfrm>
            <a:off x="1124125" y="1098958"/>
            <a:ext cx="5234730" cy="5077907"/>
          </a:xfrm>
        </p:spPr>
        <p:txBody>
          <a:bodyPr>
            <a:normAutofit lnSpcReduction="10000"/>
          </a:bodyPr>
          <a:lstStyle/>
          <a:p>
            <a:r>
              <a:rPr lang="en-GB" sz="1800" b="1" dirty="0"/>
              <a:t>Number of and severity of accidents by flight phase</a:t>
            </a:r>
            <a:r>
              <a:rPr lang="en-GB" sz="1800" dirty="0"/>
              <a:t>:</a:t>
            </a:r>
          </a:p>
          <a:p>
            <a:pPr lvl="1"/>
            <a:r>
              <a:rPr lang="en-GB" sz="1700" b="1" dirty="0"/>
              <a:t>Landing </a:t>
            </a:r>
            <a:r>
              <a:rPr lang="en-GB" sz="1700" dirty="0"/>
              <a:t>(15,320 accidents) and </a:t>
            </a:r>
            <a:r>
              <a:rPr lang="en-GB" sz="1700" b="1" dirty="0"/>
              <a:t>takeoff (</a:t>
            </a:r>
            <a:r>
              <a:rPr lang="en-GB" sz="1700" dirty="0"/>
              <a:t>12,404 accidents) have the highest number of accidents. Despite their high frequency, these phases have lower fatal and severe rates, with fatality rates of 1.8% and 14.5%, respectively.</a:t>
            </a:r>
          </a:p>
          <a:p>
            <a:pPr lvl="1"/>
            <a:r>
              <a:rPr lang="en-GB" sz="1700" b="1" dirty="0"/>
              <a:t>Maneuvering </a:t>
            </a:r>
            <a:r>
              <a:rPr lang="en-GB" sz="1700" dirty="0"/>
              <a:t>(8,052 accidents) and </a:t>
            </a:r>
            <a:r>
              <a:rPr lang="en-GB" sz="1700" b="1" dirty="0"/>
              <a:t>climb </a:t>
            </a:r>
            <a:r>
              <a:rPr lang="en-GB" sz="1700" dirty="0"/>
              <a:t>(1,995 accidents) have fewer accidents overall, but their fatal and severe rates are much higher. Maneuvering has a fatal rate of 38.8% and a severe rate of 53.2%, making it one of the riskiest phases for fatalities and severe injuries.</a:t>
            </a:r>
          </a:p>
          <a:p>
            <a:pPr lvl="1"/>
            <a:r>
              <a:rPr lang="en-GB" sz="1700" dirty="0"/>
              <a:t>This highlights that higher risk is associated with more complex flight phases, such as maneuvering and climb, which involve significant altitude changes or increased pilot workload.</a:t>
            </a:r>
          </a:p>
          <a:p>
            <a:pPr lvl="1"/>
            <a:endParaRPr lang="en-GB" sz="1800" dirty="0"/>
          </a:p>
          <a:p>
            <a:pPr marL="0" lvl="1" indent="0">
              <a:buNone/>
            </a:pPr>
            <a:endParaRPr lang="en-GB" sz="1800" dirty="0"/>
          </a:p>
          <a:p>
            <a:endParaRPr lang="en-KE" dirty="0"/>
          </a:p>
        </p:txBody>
      </p:sp>
      <p:graphicFrame>
        <p:nvGraphicFramePr>
          <p:cNvPr id="10" name="Table 9">
            <a:extLst>
              <a:ext uri="{FF2B5EF4-FFF2-40B4-BE49-F238E27FC236}">
                <a16:creationId xmlns:a16="http://schemas.microsoft.com/office/drawing/2014/main" id="{3FA551F1-A7B2-0336-7CB3-938FE1B2A1D9}"/>
              </a:ext>
            </a:extLst>
          </p:cNvPr>
          <p:cNvGraphicFramePr>
            <a:graphicFrameLocks noGrp="1"/>
          </p:cNvGraphicFramePr>
          <p:nvPr>
            <p:extLst>
              <p:ext uri="{D42A27DB-BD31-4B8C-83A1-F6EECF244321}">
                <p14:modId xmlns:p14="http://schemas.microsoft.com/office/powerpoint/2010/main" val="1101375249"/>
              </p:ext>
            </p:extLst>
          </p:nvPr>
        </p:nvGraphicFramePr>
        <p:xfrm>
          <a:off x="6667484" y="4253218"/>
          <a:ext cx="4515040" cy="1690384"/>
        </p:xfrm>
        <a:graphic>
          <a:graphicData uri="http://schemas.openxmlformats.org/drawingml/2006/table">
            <a:tbl>
              <a:tblPr>
                <a:tableStyleId>{0E3FDE45-AF77-4B5C-9715-49D594BDF05E}</a:tableStyleId>
              </a:tblPr>
              <a:tblGrid>
                <a:gridCol w="1625995">
                  <a:extLst>
                    <a:ext uri="{9D8B030D-6E8A-4147-A177-3AD203B41FA5}">
                      <a16:colId xmlns:a16="http://schemas.microsoft.com/office/drawing/2014/main" val="3895593048"/>
                    </a:ext>
                  </a:extLst>
                </a:gridCol>
                <a:gridCol w="1161425">
                  <a:extLst>
                    <a:ext uri="{9D8B030D-6E8A-4147-A177-3AD203B41FA5}">
                      <a16:colId xmlns:a16="http://schemas.microsoft.com/office/drawing/2014/main" val="2369935575"/>
                    </a:ext>
                  </a:extLst>
                </a:gridCol>
                <a:gridCol w="798480">
                  <a:extLst>
                    <a:ext uri="{9D8B030D-6E8A-4147-A177-3AD203B41FA5}">
                      <a16:colId xmlns:a16="http://schemas.microsoft.com/office/drawing/2014/main" val="1918655608"/>
                    </a:ext>
                  </a:extLst>
                </a:gridCol>
                <a:gridCol w="929140">
                  <a:extLst>
                    <a:ext uri="{9D8B030D-6E8A-4147-A177-3AD203B41FA5}">
                      <a16:colId xmlns:a16="http://schemas.microsoft.com/office/drawing/2014/main" val="2283176291"/>
                    </a:ext>
                  </a:extLst>
                </a:gridCol>
              </a:tblGrid>
              <a:tr h="402472">
                <a:tc>
                  <a:txBody>
                    <a:bodyPr/>
                    <a:lstStyle/>
                    <a:p>
                      <a:pPr algn="ctr" fontAlgn="t">
                        <a:buNone/>
                      </a:pPr>
                      <a:r>
                        <a:rPr lang="en-GB" sz="1100" b="1" u="none" strike="noStrike">
                          <a:effectLst/>
                        </a:rPr>
                        <a:t>Broad.phase.of.flight</a:t>
                      </a:r>
                      <a:endParaRPr lang="en-GB" sz="1100" b="1" i="0" u="none" strike="noStrike">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a:effectLst/>
                        </a:rPr>
                        <a:t>Total_accidents (n)</a:t>
                      </a:r>
                      <a:endParaRPr lang="en-GB"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a:effectLst/>
                        </a:rPr>
                        <a:t>Fatal_rate (%)</a:t>
                      </a:r>
                      <a:endParaRPr lang="en-GB" sz="1100" b="1" i="0" u="none" strike="noStrike">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err="1">
                          <a:effectLst/>
                        </a:rPr>
                        <a:t>Severe_rate</a:t>
                      </a:r>
                      <a:r>
                        <a:rPr lang="en-GB" sz="1100" b="1" u="none" strike="noStrike" dirty="0">
                          <a:effectLst/>
                        </a:rPr>
                        <a:t> (%)</a:t>
                      </a:r>
                      <a:endParaRPr lang="en-GB" sz="1100" b="1"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392215740"/>
                  </a:ext>
                </a:extLst>
              </a:tr>
              <a:tr h="214652">
                <a:tc>
                  <a:txBody>
                    <a:bodyPr/>
                    <a:lstStyle/>
                    <a:p>
                      <a:pPr algn="l" fontAlgn="b">
                        <a:buNone/>
                      </a:pPr>
                      <a:r>
                        <a:rPr lang="en-GB" sz="1100" u="none" strike="noStrike">
                          <a:effectLst/>
                        </a:rPr>
                        <a:t>MANEUVERING</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8,052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39%</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53%</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94474904"/>
                  </a:ext>
                </a:extLst>
              </a:tr>
              <a:tr h="214652">
                <a:tc>
                  <a:txBody>
                    <a:bodyPr/>
                    <a:lstStyle/>
                    <a:p>
                      <a:pPr algn="l" fontAlgn="b">
                        <a:buNone/>
                      </a:pPr>
                      <a:r>
                        <a:rPr lang="en-GB" sz="1100" u="none" strike="noStrike">
                          <a:effectLst/>
                        </a:rPr>
                        <a:t>CLIMB</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dirty="0">
                          <a:effectLst/>
                        </a:rPr>
                        <a:t>                    1,995 </a:t>
                      </a:r>
                      <a:endParaRPr lang="en-KE"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30%</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45%</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1004682"/>
                  </a:ext>
                </a:extLst>
              </a:tr>
              <a:tr h="214652">
                <a:tc>
                  <a:txBody>
                    <a:bodyPr/>
                    <a:lstStyle/>
                    <a:p>
                      <a:pPr algn="l" fontAlgn="b">
                        <a:buNone/>
                      </a:pPr>
                      <a:r>
                        <a:rPr lang="en-GB" sz="1100" u="none" strike="noStrike">
                          <a:effectLst/>
                        </a:rPr>
                        <a:t>TAKEOFF</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12,404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15%</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29%</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91922735"/>
                  </a:ext>
                </a:extLst>
              </a:tr>
              <a:tr h="214652">
                <a:tc>
                  <a:txBody>
                    <a:bodyPr/>
                    <a:lstStyle/>
                    <a:p>
                      <a:pPr algn="l" fontAlgn="b">
                        <a:buNone/>
                      </a:pPr>
                      <a:r>
                        <a:rPr lang="en-GB" sz="1100" u="none" strike="noStrike">
                          <a:effectLst/>
                        </a:rPr>
                        <a:t>LANDING</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15,320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7%</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25207053"/>
                  </a:ext>
                </a:extLst>
              </a:tr>
              <a:tr h="214652">
                <a:tc>
                  <a:txBody>
                    <a:bodyPr/>
                    <a:lstStyle/>
                    <a:p>
                      <a:pPr algn="l" fontAlgn="b">
                        <a:buNone/>
                      </a:pPr>
                      <a:r>
                        <a:rPr lang="en-GB" sz="1100" u="none" strike="noStrike">
                          <a:effectLst/>
                        </a:rPr>
                        <a:t>APPROACH</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6,389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24%</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39%</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32023455"/>
                  </a:ext>
                </a:extLst>
              </a:tr>
              <a:tr h="214652">
                <a:tc>
                  <a:txBody>
                    <a:bodyPr/>
                    <a:lstStyle/>
                    <a:p>
                      <a:pPr algn="l" fontAlgn="b">
                        <a:buNone/>
                      </a:pPr>
                      <a:r>
                        <a:rPr lang="en-GB" sz="1100" u="none" strike="noStrike">
                          <a:effectLst/>
                        </a:rPr>
                        <a:t>CRUISE</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10,141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27%</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dirty="0">
                          <a:effectLst/>
                        </a:rPr>
                        <a:t>39%</a:t>
                      </a:r>
                      <a:endParaRPr lang="en-KE"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87075118"/>
                  </a:ext>
                </a:extLst>
              </a:tr>
            </a:tbl>
          </a:graphicData>
        </a:graphic>
      </p:graphicFrame>
    </p:spTree>
    <p:extLst>
      <p:ext uri="{BB962C8B-B14F-4D97-AF65-F5344CB8AC3E}">
        <p14:creationId xmlns:p14="http://schemas.microsoft.com/office/powerpoint/2010/main" val="217263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857F0-99AC-BC19-D115-EBFA2ED26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F69858-33A1-8B2A-3319-9C92F5A83DB5}"/>
              </a:ext>
            </a:extLst>
          </p:cNvPr>
          <p:cNvSpPr>
            <a:spLocks noGrp="1"/>
          </p:cNvSpPr>
          <p:nvPr>
            <p:ph type="title"/>
          </p:nvPr>
        </p:nvSpPr>
        <p:spPr>
          <a:xfrm>
            <a:off x="1468814" y="134737"/>
            <a:ext cx="9808773" cy="964221"/>
          </a:xfrm>
        </p:spPr>
        <p:txBody>
          <a:bodyPr>
            <a:normAutofit/>
          </a:bodyPr>
          <a:lstStyle/>
          <a:p>
            <a:r>
              <a:rPr lang="en-US" sz="3200" dirty="0"/>
              <a:t>Data analysis: </a:t>
            </a:r>
            <a:r>
              <a:rPr lang="en-GB" sz="3200" dirty="0"/>
              <a:t>weather conditions &amp; accident severity</a:t>
            </a:r>
            <a:endParaRPr lang="en-US" sz="3200" dirty="0"/>
          </a:p>
        </p:txBody>
      </p:sp>
      <p:sp>
        <p:nvSpPr>
          <p:cNvPr id="5" name="Slide Number Placeholder 4">
            <a:extLst>
              <a:ext uri="{FF2B5EF4-FFF2-40B4-BE49-F238E27FC236}">
                <a16:creationId xmlns:a16="http://schemas.microsoft.com/office/drawing/2014/main" id="{D58F0691-C00F-0E96-1AB9-B89D85C7E8A1}"/>
              </a:ext>
            </a:extLst>
          </p:cNvPr>
          <p:cNvSpPr>
            <a:spLocks noGrp="1"/>
          </p:cNvSpPr>
          <p:nvPr>
            <p:ph type="sldNum" sz="quarter" idx="15"/>
          </p:nvPr>
        </p:nvSpPr>
        <p:spPr/>
        <p:txBody>
          <a:bodyPr/>
          <a:lstStyle/>
          <a:p>
            <a:fld id="{18D65601-5AE2-46FC-B138-694DDD2B510D}" type="slidenum">
              <a:rPr lang="en-US" smtClean="0"/>
              <a:pPr/>
              <a:t>6</a:t>
            </a:fld>
            <a:endParaRPr lang="en-US" dirty="0"/>
          </a:p>
        </p:txBody>
      </p:sp>
      <p:sp>
        <p:nvSpPr>
          <p:cNvPr id="8" name="Content Placeholder 7">
            <a:extLst>
              <a:ext uri="{FF2B5EF4-FFF2-40B4-BE49-F238E27FC236}">
                <a16:creationId xmlns:a16="http://schemas.microsoft.com/office/drawing/2014/main" id="{B7C3A9A4-90FA-6D10-4BD0-D17959389BFF}"/>
              </a:ext>
            </a:extLst>
          </p:cNvPr>
          <p:cNvSpPr>
            <a:spLocks noGrp="1"/>
          </p:cNvSpPr>
          <p:nvPr>
            <p:ph sz="quarter" idx="12"/>
          </p:nvPr>
        </p:nvSpPr>
        <p:spPr>
          <a:xfrm>
            <a:off x="1124125" y="1098958"/>
            <a:ext cx="5234730" cy="4999839"/>
          </a:xfrm>
        </p:spPr>
        <p:txBody>
          <a:bodyPr>
            <a:normAutofit fontScale="55000" lnSpcReduction="20000"/>
          </a:bodyPr>
          <a:lstStyle/>
          <a:p>
            <a:r>
              <a:rPr lang="en-GB" sz="2900" b="1" dirty="0"/>
              <a:t>Number of and severity of accidents by weather conditions</a:t>
            </a:r>
            <a:r>
              <a:rPr lang="en-GB" sz="2900" dirty="0"/>
              <a:t>:</a:t>
            </a:r>
          </a:p>
          <a:p>
            <a:pPr lvl="1"/>
            <a:r>
              <a:rPr lang="en-GB" sz="2300" dirty="0"/>
              <a:t>Accidents in </a:t>
            </a:r>
            <a:r>
              <a:rPr lang="en-GB" sz="2300" b="1" dirty="0"/>
              <a:t>Instrument Meteorological Conditions (IMC)</a:t>
            </a:r>
            <a:r>
              <a:rPr lang="en-GB" sz="2300" dirty="0"/>
              <a:t> - which include poor visibility situations such as fog, heavy rain, low clouds, or storms, where pilots must rely primarily on instruments for navigation - accounted for 5,949 accidents, with a 58.13% fatal rate and a 68.65% severe rate. These accidents are far more likely to be fatal or severe, showing that poor weather significantly increases the risk of serious outcomes.</a:t>
            </a:r>
          </a:p>
          <a:p>
            <a:pPr lvl="1"/>
            <a:r>
              <a:rPr lang="en-GB" sz="2300" dirty="0"/>
              <a:t>Accidents in </a:t>
            </a:r>
            <a:r>
              <a:rPr lang="en-GB" sz="2300" b="1" dirty="0"/>
              <a:t>Visual Meteorological Conditions (VMC) -</a:t>
            </a:r>
            <a:r>
              <a:rPr lang="en-GB" sz="2300" dirty="0"/>
              <a:t> referring to clear weather conditions where pilots can navigate safely using visual cues - accounted for 76,417 accidents, with a 15.68% fatal rate and a 28.95% severe rate.. Although more accidents occur under VMC, this reflects higher flight activity in good weather rather than greater risk. </a:t>
            </a:r>
          </a:p>
          <a:p>
            <a:pPr lvl="1"/>
            <a:r>
              <a:rPr lang="en-GB" sz="2300" dirty="0"/>
              <a:t>The accidents under VMC are less likely to be fatal or severe, suggesting that better visibility and calmer weather reduce the severity of accidents and improve overall flight safety. The lower fatal and severe rates suggest that better visibility reduces accident severity and improves overall flight safe.</a:t>
            </a:r>
          </a:p>
          <a:p>
            <a:pPr lvl="1"/>
            <a:r>
              <a:rPr lang="en-GB" sz="2300" dirty="0"/>
              <a:t>The aviation business should pay special attention to IMC conditions, where the risk of severe accidents is significantly higher.</a:t>
            </a:r>
          </a:p>
          <a:p>
            <a:pPr lvl="1"/>
            <a:endParaRPr lang="en-GB" sz="1800" dirty="0"/>
          </a:p>
          <a:p>
            <a:pPr lvl="1"/>
            <a:endParaRPr lang="en-GB" sz="1800" dirty="0"/>
          </a:p>
          <a:p>
            <a:pPr marL="0" lvl="1" indent="0">
              <a:buNone/>
            </a:pPr>
            <a:endParaRPr lang="en-GB" sz="1800" dirty="0"/>
          </a:p>
          <a:p>
            <a:endParaRPr lang="en-KE" dirty="0"/>
          </a:p>
        </p:txBody>
      </p:sp>
      <p:pic>
        <p:nvPicPr>
          <p:cNvPr id="10" name="Content Placeholder 9">
            <a:extLst>
              <a:ext uri="{FF2B5EF4-FFF2-40B4-BE49-F238E27FC236}">
                <a16:creationId xmlns:a16="http://schemas.microsoft.com/office/drawing/2014/main" id="{8B7E410F-5AB3-F333-6573-820D3A396776}"/>
              </a:ext>
            </a:extLst>
          </p:cNvPr>
          <p:cNvPicPr>
            <a:picLocks noGrp="1" noChangeAspect="1"/>
          </p:cNvPicPr>
          <p:nvPr>
            <p:ph sz="quarter" idx="11"/>
          </p:nvPr>
        </p:nvPicPr>
        <p:blipFill>
          <a:blip r:embed="rId2"/>
          <a:stretch>
            <a:fillRect/>
          </a:stretch>
        </p:blipFill>
        <p:spPr>
          <a:xfrm>
            <a:off x="6591999" y="1098958"/>
            <a:ext cx="4610100" cy="3665989"/>
          </a:xfrm>
          <a:prstGeom prst="rect">
            <a:avLst/>
          </a:prstGeom>
        </p:spPr>
      </p:pic>
      <p:graphicFrame>
        <p:nvGraphicFramePr>
          <p:cNvPr id="13" name="Table 12">
            <a:extLst>
              <a:ext uri="{FF2B5EF4-FFF2-40B4-BE49-F238E27FC236}">
                <a16:creationId xmlns:a16="http://schemas.microsoft.com/office/drawing/2014/main" id="{9B1EA7AE-1B62-2E1E-AB77-75FEC7A6CF7E}"/>
              </a:ext>
            </a:extLst>
          </p:cNvPr>
          <p:cNvGraphicFramePr>
            <a:graphicFrameLocks noGrp="1"/>
          </p:cNvGraphicFramePr>
          <p:nvPr>
            <p:extLst>
              <p:ext uri="{D42A27DB-BD31-4B8C-83A1-F6EECF244321}">
                <p14:modId xmlns:p14="http://schemas.microsoft.com/office/powerpoint/2010/main" val="4022188372"/>
              </p:ext>
            </p:extLst>
          </p:nvPr>
        </p:nvGraphicFramePr>
        <p:xfrm>
          <a:off x="6592000" y="5196313"/>
          <a:ext cx="4610099" cy="747288"/>
        </p:xfrm>
        <a:graphic>
          <a:graphicData uri="http://schemas.openxmlformats.org/drawingml/2006/table">
            <a:tbl>
              <a:tblPr>
                <a:tableStyleId>{0E3FDE45-AF77-4B5C-9715-49D594BDF05E}</a:tableStyleId>
              </a:tblPr>
              <a:tblGrid>
                <a:gridCol w="1578511">
                  <a:extLst>
                    <a:ext uri="{9D8B030D-6E8A-4147-A177-3AD203B41FA5}">
                      <a16:colId xmlns:a16="http://schemas.microsoft.com/office/drawing/2014/main" val="87933083"/>
                    </a:ext>
                  </a:extLst>
                </a:gridCol>
                <a:gridCol w="1137026">
                  <a:extLst>
                    <a:ext uri="{9D8B030D-6E8A-4147-A177-3AD203B41FA5}">
                      <a16:colId xmlns:a16="http://schemas.microsoft.com/office/drawing/2014/main" val="1914967394"/>
                    </a:ext>
                  </a:extLst>
                </a:gridCol>
                <a:gridCol w="978857">
                  <a:extLst>
                    <a:ext uri="{9D8B030D-6E8A-4147-A177-3AD203B41FA5}">
                      <a16:colId xmlns:a16="http://schemas.microsoft.com/office/drawing/2014/main" val="3116522851"/>
                    </a:ext>
                  </a:extLst>
                </a:gridCol>
                <a:gridCol w="915705">
                  <a:extLst>
                    <a:ext uri="{9D8B030D-6E8A-4147-A177-3AD203B41FA5}">
                      <a16:colId xmlns:a16="http://schemas.microsoft.com/office/drawing/2014/main" val="1004348648"/>
                    </a:ext>
                  </a:extLst>
                </a:gridCol>
              </a:tblGrid>
              <a:tr h="361590">
                <a:tc>
                  <a:txBody>
                    <a:bodyPr/>
                    <a:lstStyle/>
                    <a:p>
                      <a:pPr algn="ctr" fontAlgn="t">
                        <a:buNone/>
                      </a:pPr>
                      <a:r>
                        <a:rPr lang="en-GB" sz="1100" b="1" u="none" strike="noStrike" dirty="0" err="1">
                          <a:effectLst/>
                        </a:rPr>
                        <a:t>Weather.Condition</a:t>
                      </a:r>
                      <a:endParaRPr lang="en-GB"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a:effectLst/>
                        </a:rPr>
                        <a:t>Total_accidents (n)</a:t>
                      </a:r>
                      <a:endParaRPr lang="en-GB"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err="1">
                          <a:effectLst/>
                        </a:rPr>
                        <a:t>Fatal_rate</a:t>
                      </a:r>
                      <a:r>
                        <a:rPr lang="en-GB" sz="1100" b="1" u="none" strike="noStrike" dirty="0">
                          <a:effectLst/>
                        </a:rPr>
                        <a:t> (%)</a:t>
                      </a:r>
                      <a:endParaRPr lang="en-GB"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err="1">
                          <a:effectLst/>
                        </a:rPr>
                        <a:t>Severe_rate</a:t>
                      </a:r>
                      <a:r>
                        <a:rPr lang="en-GB" sz="1100" b="1" u="none" strike="noStrike" dirty="0">
                          <a:effectLst/>
                        </a:rPr>
                        <a:t> (%)</a:t>
                      </a:r>
                      <a:endParaRPr lang="en-GB" sz="1100" b="1"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325100599"/>
                  </a:ext>
                </a:extLst>
              </a:tr>
              <a:tr h="192849">
                <a:tc>
                  <a:txBody>
                    <a:bodyPr/>
                    <a:lstStyle/>
                    <a:p>
                      <a:pPr algn="l" fontAlgn="b">
                        <a:buNone/>
                      </a:pPr>
                      <a:r>
                        <a:rPr lang="en-GB" sz="1100" u="none" strike="noStrike">
                          <a:effectLst/>
                        </a:rPr>
                        <a:t>IMC</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5,949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58%</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69%</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05160109"/>
                  </a:ext>
                </a:extLst>
              </a:tr>
              <a:tr h="192849">
                <a:tc>
                  <a:txBody>
                    <a:bodyPr/>
                    <a:lstStyle/>
                    <a:p>
                      <a:pPr algn="l" fontAlgn="b">
                        <a:buNone/>
                      </a:pPr>
                      <a:r>
                        <a:rPr lang="en-GB" sz="1100" u="none" strike="noStrike">
                          <a:effectLst/>
                        </a:rPr>
                        <a:t>VMC</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76,417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16%</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dirty="0">
                          <a:effectLst/>
                        </a:rPr>
                        <a:t>29%</a:t>
                      </a:r>
                      <a:endParaRPr lang="en-KE"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64197745"/>
                  </a:ext>
                </a:extLst>
              </a:tr>
            </a:tbl>
          </a:graphicData>
        </a:graphic>
      </p:graphicFrame>
    </p:spTree>
    <p:extLst>
      <p:ext uri="{BB962C8B-B14F-4D97-AF65-F5344CB8AC3E}">
        <p14:creationId xmlns:p14="http://schemas.microsoft.com/office/powerpoint/2010/main" val="2727541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6D0B6-912B-31F6-AB70-0DD1E71F4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9482E-C520-9AF2-3C29-FA0D708C0B75}"/>
              </a:ext>
            </a:extLst>
          </p:cNvPr>
          <p:cNvSpPr>
            <a:spLocks noGrp="1"/>
          </p:cNvSpPr>
          <p:nvPr>
            <p:ph type="title"/>
          </p:nvPr>
        </p:nvSpPr>
        <p:spPr>
          <a:xfrm>
            <a:off x="1468814" y="134737"/>
            <a:ext cx="9808773" cy="964221"/>
          </a:xfrm>
        </p:spPr>
        <p:txBody>
          <a:bodyPr>
            <a:normAutofit fontScale="90000"/>
          </a:bodyPr>
          <a:lstStyle/>
          <a:p>
            <a:r>
              <a:rPr lang="en-US" sz="3200" dirty="0"/>
              <a:t>Data analysis: </a:t>
            </a:r>
            <a:r>
              <a:rPr lang="en-GB" sz="3200" dirty="0"/>
              <a:t>aircraft model &amp; make and accident severity</a:t>
            </a:r>
            <a:endParaRPr lang="en-US" sz="3200" dirty="0"/>
          </a:p>
        </p:txBody>
      </p:sp>
      <p:sp>
        <p:nvSpPr>
          <p:cNvPr id="5" name="Slide Number Placeholder 4">
            <a:extLst>
              <a:ext uri="{FF2B5EF4-FFF2-40B4-BE49-F238E27FC236}">
                <a16:creationId xmlns:a16="http://schemas.microsoft.com/office/drawing/2014/main" id="{72DEC657-59B6-6C56-9334-2FD8BE7D85F5}"/>
              </a:ext>
            </a:extLst>
          </p:cNvPr>
          <p:cNvSpPr>
            <a:spLocks noGrp="1"/>
          </p:cNvSpPr>
          <p:nvPr>
            <p:ph type="sldNum" sz="quarter" idx="15"/>
          </p:nvPr>
        </p:nvSpPr>
        <p:spPr/>
        <p:txBody>
          <a:bodyPr/>
          <a:lstStyle/>
          <a:p>
            <a:fld id="{18D65601-5AE2-46FC-B138-694DDD2B510D}" type="slidenum">
              <a:rPr lang="en-US" smtClean="0"/>
              <a:pPr/>
              <a:t>7</a:t>
            </a:fld>
            <a:endParaRPr lang="en-US" dirty="0"/>
          </a:p>
        </p:txBody>
      </p:sp>
      <p:sp>
        <p:nvSpPr>
          <p:cNvPr id="8" name="Content Placeholder 7">
            <a:extLst>
              <a:ext uri="{FF2B5EF4-FFF2-40B4-BE49-F238E27FC236}">
                <a16:creationId xmlns:a16="http://schemas.microsoft.com/office/drawing/2014/main" id="{CD61E83E-4087-40B5-7667-63931E05B10F}"/>
              </a:ext>
            </a:extLst>
          </p:cNvPr>
          <p:cNvSpPr>
            <a:spLocks noGrp="1"/>
          </p:cNvSpPr>
          <p:nvPr>
            <p:ph sz="quarter" idx="12"/>
          </p:nvPr>
        </p:nvSpPr>
        <p:spPr>
          <a:xfrm>
            <a:off x="1124125" y="1006678"/>
            <a:ext cx="5234730" cy="5687231"/>
          </a:xfrm>
        </p:spPr>
        <p:txBody>
          <a:bodyPr>
            <a:normAutofit fontScale="70000" lnSpcReduction="20000"/>
          </a:bodyPr>
          <a:lstStyle/>
          <a:p>
            <a:r>
              <a:rPr lang="en-GB" sz="2900" b="1" dirty="0"/>
              <a:t>Number of and severity of accidents by aircraft model and make:</a:t>
            </a:r>
            <a:endParaRPr lang="en-GB" sz="2900" dirty="0"/>
          </a:p>
          <a:p>
            <a:pPr lvl="1"/>
            <a:r>
              <a:rPr lang="en-GB" sz="2400" dirty="0"/>
              <a:t>Cessna (26,839 accidents) and Piper (14,744) recorded the highest number of accidents, though their fatal and severe rates remain moderate at 34.8% and 18.1% for Cessna, and 44.5% and 20.6% for Piper.</a:t>
            </a:r>
          </a:p>
          <a:p>
            <a:pPr lvl="1"/>
            <a:r>
              <a:rPr lang="en-GB" sz="2400" dirty="0"/>
              <a:t>Beechcraft (5,332 accidents) shows fewer accidents but among the highest fatal rate (69.4%), indicating higher severity when incidents occur.</a:t>
            </a:r>
          </a:p>
          <a:p>
            <a:pPr lvl="1"/>
            <a:r>
              <a:rPr lang="en-GB" sz="2400" dirty="0"/>
              <a:t>Boeing (2,652 accidents) has far fewer accidents and very high severity rates (301% fatal, 80% severe), reflecting weak commercial safety systems.</a:t>
            </a:r>
          </a:p>
          <a:p>
            <a:pPr lvl="1"/>
            <a:r>
              <a:rPr lang="en-GB" sz="2400" dirty="0"/>
              <a:t>It is critical to invest in aircraft with lower accident severity, focusing on reliable models with manageable risk profiles such as Cessna and Piper, while avoiding high-severity makes like Beechcraft and Boeing. Strengthening safety systems for general aviation aircraft will further support safer and more consistent operations.</a:t>
            </a:r>
          </a:p>
          <a:p>
            <a:pPr lvl="1"/>
            <a:endParaRPr lang="en-GB" sz="2300" dirty="0"/>
          </a:p>
          <a:p>
            <a:pPr lvl="1"/>
            <a:endParaRPr lang="en-GB" sz="1800" dirty="0"/>
          </a:p>
          <a:p>
            <a:pPr lvl="1"/>
            <a:endParaRPr lang="en-GB" sz="1800" dirty="0"/>
          </a:p>
          <a:p>
            <a:pPr marL="0" lvl="1" indent="0">
              <a:buNone/>
            </a:pPr>
            <a:endParaRPr lang="en-GB" sz="1800" dirty="0"/>
          </a:p>
          <a:p>
            <a:endParaRPr lang="en-KE" dirty="0"/>
          </a:p>
        </p:txBody>
      </p:sp>
      <p:pic>
        <p:nvPicPr>
          <p:cNvPr id="7" name="Picture 6">
            <a:extLst>
              <a:ext uri="{FF2B5EF4-FFF2-40B4-BE49-F238E27FC236}">
                <a16:creationId xmlns:a16="http://schemas.microsoft.com/office/drawing/2014/main" id="{B3477839-DAC9-277D-A378-22BB844A23E6}"/>
              </a:ext>
            </a:extLst>
          </p:cNvPr>
          <p:cNvPicPr>
            <a:picLocks noChangeAspect="1"/>
          </p:cNvPicPr>
          <p:nvPr/>
        </p:nvPicPr>
        <p:blipFill>
          <a:blip r:embed="rId2"/>
          <a:stretch>
            <a:fillRect/>
          </a:stretch>
        </p:blipFill>
        <p:spPr>
          <a:xfrm>
            <a:off x="6703544" y="1006677"/>
            <a:ext cx="4918732" cy="3120705"/>
          </a:xfrm>
          <a:prstGeom prst="rect">
            <a:avLst/>
          </a:prstGeom>
        </p:spPr>
      </p:pic>
      <p:graphicFrame>
        <p:nvGraphicFramePr>
          <p:cNvPr id="21" name="Content Placeholder 20">
            <a:extLst>
              <a:ext uri="{FF2B5EF4-FFF2-40B4-BE49-F238E27FC236}">
                <a16:creationId xmlns:a16="http://schemas.microsoft.com/office/drawing/2014/main" id="{5E6C88C6-ADDA-3A56-B412-25D8FF83EEC8}"/>
              </a:ext>
            </a:extLst>
          </p:cNvPr>
          <p:cNvGraphicFramePr>
            <a:graphicFrameLocks noGrp="1"/>
          </p:cNvGraphicFramePr>
          <p:nvPr>
            <p:ph sz="quarter" idx="11"/>
            <p:extLst>
              <p:ext uri="{D42A27DB-BD31-4B8C-83A1-F6EECF244321}">
                <p14:modId xmlns:p14="http://schemas.microsoft.com/office/powerpoint/2010/main" val="1646334216"/>
              </p:ext>
            </p:extLst>
          </p:nvPr>
        </p:nvGraphicFramePr>
        <p:xfrm>
          <a:off x="6703544" y="4395831"/>
          <a:ext cx="4918732" cy="1794268"/>
        </p:xfrm>
        <a:graphic>
          <a:graphicData uri="http://schemas.openxmlformats.org/drawingml/2006/table">
            <a:tbl>
              <a:tblPr>
                <a:tableStyleId>{0E3FDE45-AF77-4B5C-9715-49D594BDF05E}</a:tableStyleId>
              </a:tblPr>
              <a:tblGrid>
                <a:gridCol w="892939">
                  <a:extLst>
                    <a:ext uri="{9D8B030D-6E8A-4147-A177-3AD203B41FA5}">
                      <a16:colId xmlns:a16="http://schemas.microsoft.com/office/drawing/2014/main" val="3459654924"/>
                    </a:ext>
                  </a:extLst>
                </a:gridCol>
                <a:gridCol w="1210764">
                  <a:extLst>
                    <a:ext uri="{9D8B030D-6E8A-4147-A177-3AD203B41FA5}">
                      <a16:colId xmlns:a16="http://schemas.microsoft.com/office/drawing/2014/main" val="3810907926"/>
                    </a:ext>
                  </a:extLst>
                </a:gridCol>
                <a:gridCol w="1377245">
                  <a:extLst>
                    <a:ext uri="{9D8B030D-6E8A-4147-A177-3AD203B41FA5}">
                      <a16:colId xmlns:a16="http://schemas.microsoft.com/office/drawing/2014/main" val="1202842258"/>
                    </a:ext>
                  </a:extLst>
                </a:gridCol>
                <a:gridCol w="1437784">
                  <a:extLst>
                    <a:ext uri="{9D8B030D-6E8A-4147-A177-3AD203B41FA5}">
                      <a16:colId xmlns:a16="http://schemas.microsoft.com/office/drawing/2014/main" val="2323412958"/>
                    </a:ext>
                  </a:extLst>
                </a:gridCol>
              </a:tblGrid>
              <a:tr h="398727">
                <a:tc>
                  <a:txBody>
                    <a:bodyPr/>
                    <a:lstStyle/>
                    <a:p>
                      <a:pPr algn="ctr" fontAlgn="t">
                        <a:buNone/>
                      </a:pPr>
                      <a:r>
                        <a:rPr lang="en-GB" sz="1100" b="1" u="none" strike="noStrike" dirty="0">
                          <a:effectLst/>
                        </a:rPr>
                        <a:t>Make</a:t>
                      </a:r>
                      <a:endParaRPr lang="en-GB"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a:effectLst/>
                        </a:rPr>
                        <a:t>Total_accidents (n)</a:t>
                      </a:r>
                      <a:endParaRPr lang="en-GB" sz="1100" b="1" i="0" u="none" strike="noStrike">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a:effectLst/>
                        </a:rPr>
                        <a:t>avg_fatal_rate (%)</a:t>
                      </a:r>
                      <a:endParaRPr lang="en-GB" sz="1100" b="1" i="0" u="none" strike="noStrike">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err="1">
                          <a:effectLst/>
                        </a:rPr>
                        <a:t>avg_severe_rate</a:t>
                      </a:r>
                      <a:r>
                        <a:rPr lang="en-GB" sz="1100" b="1" u="none" strike="noStrike" dirty="0">
                          <a:effectLst/>
                        </a:rPr>
                        <a:t> (%)</a:t>
                      </a:r>
                      <a:endParaRPr lang="en-GB" sz="1100" b="1"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904081797"/>
                  </a:ext>
                </a:extLst>
              </a:tr>
              <a:tr h="199363">
                <a:tc>
                  <a:txBody>
                    <a:bodyPr/>
                    <a:lstStyle/>
                    <a:p>
                      <a:pPr algn="l" fontAlgn="b">
                        <a:buNone/>
                      </a:pPr>
                      <a:r>
                        <a:rPr lang="en-GB" sz="1100" u="none" strike="noStrike" dirty="0">
                          <a:effectLst/>
                        </a:rPr>
                        <a:t>CESSNA</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26,839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35%</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18%</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97517173"/>
                  </a:ext>
                </a:extLst>
              </a:tr>
              <a:tr h="199363">
                <a:tc>
                  <a:txBody>
                    <a:bodyPr/>
                    <a:lstStyle/>
                    <a:p>
                      <a:pPr algn="l" fontAlgn="b">
                        <a:buNone/>
                      </a:pPr>
                      <a:r>
                        <a:rPr lang="en-GB" sz="1100" u="none" strike="noStrike">
                          <a:effectLst/>
                        </a:rPr>
                        <a:t>PIPER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14,744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44%</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21%</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5986727"/>
                  </a:ext>
                </a:extLst>
              </a:tr>
              <a:tr h="199363">
                <a:tc>
                  <a:txBody>
                    <a:bodyPr/>
                    <a:lstStyle/>
                    <a:p>
                      <a:pPr algn="l" fontAlgn="b">
                        <a:buNone/>
                      </a:pPr>
                      <a:r>
                        <a:rPr lang="en-GB" sz="1100" u="none" strike="noStrike">
                          <a:effectLst/>
                        </a:rPr>
                        <a:t>BEECH</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5,332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69%</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20%</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47417031"/>
                  </a:ext>
                </a:extLst>
              </a:tr>
              <a:tr h="199363">
                <a:tc>
                  <a:txBody>
                    <a:bodyPr/>
                    <a:lstStyle/>
                    <a:p>
                      <a:pPr algn="l" fontAlgn="b">
                        <a:buNone/>
                      </a:pPr>
                      <a:r>
                        <a:rPr lang="en-GB" sz="1100" u="none" strike="noStrike">
                          <a:effectLst/>
                        </a:rPr>
                        <a:t>BELL</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2,706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48%</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32%</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8887727"/>
                  </a:ext>
                </a:extLst>
              </a:tr>
              <a:tr h="199363">
                <a:tc>
                  <a:txBody>
                    <a:bodyPr/>
                    <a:lstStyle/>
                    <a:p>
                      <a:pPr algn="l" fontAlgn="b">
                        <a:buNone/>
                      </a:pPr>
                      <a:r>
                        <a:rPr lang="en-GB" sz="1100" u="none" strike="noStrike">
                          <a:effectLst/>
                        </a:rPr>
                        <a:t>BOEING</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2,652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306%</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80%</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86212265"/>
                  </a:ext>
                </a:extLst>
              </a:tr>
              <a:tr h="199363">
                <a:tc>
                  <a:txBody>
                    <a:bodyPr/>
                    <a:lstStyle/>
                    <a:p>
                      <a:pPr algn="l" fontAlgn="b">
                        <a:buNone/>
                      </a:pPr>
                      <a:r>
                        <a:rPr lang="en-GB" sz="1100" u="none" strike="noStrike">
                          <a:effectLst/>
                        </a:rPr>
                        <a:t>MOONEY</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1,322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51%</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19%</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2705896"/>
                  </a:ext>
                </a:extLst>
              </a:tr>
              <a:tr h="199363">
                <a:tc>
                  <a:txBody>
                    <a:bodyPr/>
                    <a:lstStyle/>
                    <a:p>
                      <a:pPr algn="l" fontAlgn="b">
                        <a:buNone/>
                      </a:pPr>
                      <a:r>
                        <a:rPr lang="en-GB" sz="1100" u="none" strike="noStrike">
                          <a:effectLst/>
                        </a:rPr>
                        <a:t>ROBINSON</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1,223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50%</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dirty="0">
                          <a:effectLst/>
                        </a:rPr>
                        <a:t>18%</a:t>
                      </a:r>
                      <a:endParaRPr lang="en-KE"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59597742"/>
                  </a:ext>
                </a:extLst>
              </a:tr>
            </a:tbl>
          </a:graphicData>
        </a:graphic>
      </p:graphicFrame>
    </p:spTree>
    <p:extLst>
      <p:ext uri="{BB962C8B-B14F-4D97-AF65-F5344CB8AC3E}">
        <p14:creationId xmlns:p14="http://schemas.microsoft.com/office/powerpoint/2010/main" val="97779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F14E3-671B-2D7B-ACD4-5B1FA3A4B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CEA765-64C3-D4CE-E2C8-EEF6E171B9E8}"/>
              </a:ext>
            </a:extLst>
          </p:cNvPr>
          <p:cNvSpPr>
            <a:spLocks noGrp="1"/>
          </p:cNvSpPr>
          <p:nvPr>
            <p:ph type="title"/>
          </p:nvPr>
        </p:nvSpPr>
        <p:spPr>
          <a:xfrm>
            <a:off x="1468814" y="134737"/>
            <a:ext cx="9808773" cy="964221"/>
          </a:xfrm>
        </p:spPr>
        <p:txBody>
          <a:bodyPr>
            <a:normAutofit/>
          </a:bodyPr>
          <a:lstStyle/>
          <a:p>
            <a:r>
              <a:rPr lang="en-US" sz="3200" dirty="0"/>
              <a:t>Data analysis: </a:t>
            </a:r>
            <a:r>
              <a:rPr lang="en-GB" sz="3200" dirty="0"/>
              <a:t>purpose of flight and accident severity</a:t>
            </a:r>
            <a:endParaRPr lang="en-US" sz="3200" dirty="0"/>
          </a:p>
        </p:txBody>
      </p:sp>
      <p:sp>
        <p:nvSpPr>
          <p:cNvPr id="5" name="Slide Number Placeholder 4">
            <a:extLst>
              <a:ext uri="{FF2B5EF4-FFF2-40B4-BE49-F238E27FC236}">
                <a16:creationId xmlns:a16="http://schemas.microsoft.com/office/drawing/2014/main" id="{20814F6D-E59F-42C8-4CA6-D0EBB4D80405}"/>
              </a:ext>
            </a:extLst>
          </p:cNvPr>
          <p:cNvSpPr>
            <a:spLocks noGrp="1"/>
          </p:cNvSpPr>
          <p:nvPr>
            <p:ph type="sldNum" sz="quarter" idx="15"/>
          </p:nvPr>
        </p:nvSpPr>
        <p:spPr/>
        <p:txBody>
          <a:bodyPr/>
          <a:lstStyle/>
          <a:p>
            <a:fld id="{18D65601-5AE2-46FC-B138-694DDD2B510D}" type="slidenum">
              <a:rPr lang="en-US" smtClean="0"/>
              <a:pPr/>
              <a:t>8</a:t>
            </a:fld>
            <a:endParaRPr lang="en-US" dirty="0"/>
          </a:p>
        </p:txBody>
      </p:sp>
      <p:sp>
        <p:nvSpPr>
          <p:cNvPr id="8" name="Content Placeholder 7">
            <a:extLst>
              <a:ext uri="{FF2B5EF4-FFF2-40B4-BE49-F238E27FC236}">
                <a16:creationId xmlns:a16="http://schemas.microsoft.com/office/drawing/2014/main" id="{C6EC0122-6836-17A2-FA2E-F72426933D20}"/>
              </a:ext>
            </a:extLst>
          </p:cNvPr>
          <p:cNvSpPr>
            <a:spLocks noGrp="1"/>
          </p:cNvSpPr>
          <p:nvPr>
            <p:ph sz="quarter" idx="12"/>
          </p:nvPr>
        </p:nvSpPr>
        <p:spPr>
          <a:xfrm>
            <a:off x="1124125" y="1006678"/>
            <a:ext cx="5234730" cy="5687231"/>
          </a:xfrm>
        </p:spPr>
        <p:txBody>
          <a:bodyPr>
            <a:normAutofit fontScale="62500" lnSpcReduction="20000"/>
          </a:bodyPr>
          <a:lstStyle/>
          <a:p>
            <a:r>
              <a:rPr lang="en-GB" sz="2900" b="1" dirty="0"/>
              <a:t>Number of and severity of accidents by purpose of flight:</a:t>
            </a:r>
          </a:p>
          <a:p>
            <a:pPr lvl="1"/>
            <a:r>
              <a:rPr lang="en-GB" sz="2700" dirty="0"/>
              <a:t>Personal flights recorded the highest number of accidents (49,076), followed by instructional flights (10,442) and aerial application flights (4,686). While personal flights dominate in numbers, their fatal (20.9%) and severe (34.6%) rates are moderate.</a:t>
            </a:r>
          </a:p>
          <a:p>
            <a:pPr lvl="1"/>
            <a:r>
              <a:rPr lang="en-GB" sz="2700" dirty="0"/>
              <a:t>On the other hand, instructional flights show lower severity (9.2% fatal, 18.8% severe), suggesting safer environments due to structured supervision and training.</a:t>
            </a:r>
          </a:p>
          <a:p>
            <a:pPr lvl="1"/>
            <a:r>
              <a:rPr lang="en-GB" sz="2700" dirty="0"/>
              <a:t>At the extreme end, specialized operations such as air shows (99 accidents, 39.4% fatal) and firefighting (40 accidents, 47.5% fatal) show the highest severity, reflecting higher operational risk.</a:t>
            </a:r>
          </a:p>
          <a:p>
            <a:pPr lvl="1"/>
            <a:r>
              <a:rPr lang="en-GB" sz="2700" dirty="0"/>
              <a:t>It is critical therefore to invest in safer, professionally managed operations - such as training, business, or charter flights -while avoiding high-risk activities like personal or air show operations</a:t>
            </a:r>
            <a:r>
              <a:rPr lang="en-GB" sz="2600" dirty="0"/>
              <a:t>.</a:t>
            </a:r>
          </a:p>
          <a:p>
            <a:pPr lvl="1"/>
            <a:endParaRPr lang="en-GB" sz="2300" dirty="0"/>
          </a:p>
          <a:p>
            <a:pPr lvl="1"/>
            <a:endParaRPr lang="en-GB" sz="1800" dirty="0"/>
          </a:p>
          <a:p>
            <a:pPr lvl="1"/>
            <a:endParaRPr lang="en-GB" sz="1800" dirty="0"/>
          </a:p>
          <a:p>
            <a:pPr marL="0" lvl="1" indent="0">
              <a:buNone/>
            </a:pPr>
            <a:endParaRPr lang="en-GB" sz="1800" dirty="0"/>
          </a:p>
          <a:p>
            <a:endParaRPr lang="en-KE" dirty="0"/>
          </a:p>
        </p:txBody>
      </p:sp>
      <p:pic>
        <p:nvPicPr>
          <p:cNvPr id="9" name="Content Placeholder 8">
            <a:extLst>
              <a:ext uri="{FF2B5EF4-FFF2-40B4-BE49-F238E27FC236}">
                <a16:creationId xmlns:a16="http://schemas.microsoft.com/office/drawing/2014/main" id="{862C68AA-42ED-BF05-71D2-BFB9950293F7}"/>
              </a:ext>
            </a:extLst>
          </p:cNvPr>
          <p:cNvPicPr>
            <a:picLocks noGrp="1" noChangeAspect="1"/>
          </p:cNvPicPr>
          <p:nvPr>
            <p:ph sz="quarter" idx="11"/>
          </p:nvPr>
        </p:nvPicPr>
        <p:blipFill>
          <a:blip r:embed="rId2"/>
          <a:stretch>
            <a:fillRect/>
          </a:stretch>
        </p:blipFill>
        <p:spPr>
          <a:xfrm>
            <a:off x="6719581" y="1098958"/>
            <a:ext cx="4558005" cy="3028425"/>
          </a:xfrm>
          <a:prstGeom prst="rect">
            <a:avLst/>
          </a:prstGeom>
        </p:spPr>
      </p:pic>
      <p:graphicFrame>
        <p:nvGraphicFramePr>
          <p:cNvPr id="11" name="Table 10">
            <a:extLst>
              <a:ext uri="{FF2B5EF4-FFF2-40B4-BE49-F238E27FC236}">
                <a16:creationId xmlns:a16="http://schemas.microsoft.com/office/drawing/2014/main" id="{8146C956-71EB-51CC-9681-EDA965EE2FCA}"/>
              </a:ext>
            </a:extLst>
          </p:cNvPr>
          <p:cNvGraphicFramePr>
            <a:graphicFrameLocks noGrp="1"/>
          </p:cNvGraphicFramePr>
          <p:nvPr>
            <p:extLst>
              <p:ext uri="{D42A27DB-BD31-4B8C-83A1-F6EECF244321}">
                <p14:modId xmlns:p14="http://schemas.microsoft.com/office/powerpoint/2010/main" val="1196127372"/>
              </p:ext>
            </p:extLst>
          </p:nvPr>
        </p:nvGraphicFramePr>
        <p:xfrm>
          <a:off x="6719581" y="4454554"/>
          <a:ext cx="4558006" cy="2038797"/>
        </p:xfrm>
        <a:graphic>
          <a:graphicData uri="http://schemas.openxmlformats.org/drawingml/2006/table">
            <a:tbl>
              <a:tblPr>
                <a:tableStyleId>{0E3FDE45-AF77-4B5C-9715-49D594BDF05E}</a:tableStyleId>
              </a:tblPr>
              <a:tblGrid>
                <a:gridCol w="1711145">
                  <a:extLst>
                    <a:ext uri="{9D8B030D-6E8A-4147-A177-3AD203B41FA5}">
                      <a16:colId xmlns:a16="http://schemas.microsoft.com/office/drawing/2014/main" val="3091429794"/>
                    </a:ext>
                  </a:extLst>
                </a:gridCol>
                <a:gridCol w="1166002">
                  <a:extLst>
                    <a:ext uri="{9D8B030D-6E8A-4147-A177-3AD203B41FA5}">
                      <a16:colId xmlns:a16="http://schemas.microsoft.com/office/drawing/2014/main" val="891225796"/>
                    </a:ext>
                  </a:extLst>
                </a:gridCol>
                <a:gridCol w="757144">
                  <a:extLst>
                    <a:ext uri="{9D8B030D-6E8A-4147-A177-3AD203B41FA5}">
                      <a16:colId xmlns:a16="http://schemas.microsoft.com/office/drawing/2014/main" val="2093314692"/>
                    </a:ext>
                  </a:extLst>
                </a:gridCol>
                <a:gridCol w="923715">
                  <a:extLst>
                    <a:ext uri="{9D8B030D-6E8A-4147-A177-3AD203B41FA5}">
                      <a16:colId xmlns:a16="http://schemas.microsoft.com/office/drawing/2014/main" val="2096820966"/>
                    </a:ext>
                  </a:extLst>
                </a:gridCol>
              </a:tblGrid>
              <a:tr h="340012">
                <a:tc>
                  <a:txBody>
                    <a:bodyPr/>
                    <a:lstStyle/>
                    <a:p>
                      <a:pPr algn="ctr" fontAlgn="t">
                        <a:buNone/>
                      </a:pPr>
                      <a:r>
                        <a:rPr lang="en-GB" sz="1100" b="1" u="none" strike="noStrike" dirty="0" err="1">
                          <a:effectLst/>
                        </a:rPr>
                        <a:t>Purpose_of_Flight</a:t>
                      </a:r>
                      <a:endParaRPr lang="en-GB"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err="1">
                          <a:effectLst/>
                        </a:rPr>
                        <a:t>Total_accidents</a:t>
                      </a:r>
                      <a:r>
                        <a:rPr lang="en-GB" sz="1100" b="1" u="none" strike="noStrike" dirty="0">
                          <a:effectLst/>
                        </a:rPr>
                        <a:t> (n)</a:t>
                      </a:r>
                      <a:endParaRPr lang="en-GB"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err="1">
                          <a:effectLst/>
                        </a:rPr>
                        <a:t>Fatal_rate</a:t>
                      </a:r>
                      <a:r>
                        <a:rPr lang="en-GB" sz="1100" b="1" u="none" strike="noStrike" dirty="0">
                          <a:effectLst/>
                        </a:rPr>
                        <a:t>(%)</a:t>
                      </a:r>
                      <a:endParaRPr lang="en-GB"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err="1">
                          <a:effectLst/>
                        </a:rPr>
                        <a:t>Severe_rate</a:t>
                      </a:r>
                      <a:r>
                        <a:rPr lang="en-GB" sz="1100" b="1" u="none" strike="noStrike" dirty="0">
                          <a:effectLst/>
                        </a:rPr>
                        <a:t> (%)</a:t>
                      </a:r>
                      <a:endParaRPr lang="en-GB" sz="1100" b="1"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756991332"/>
                  </a:ext>
                </a:extLst>
              </a:tr>
              <a:tr h="242271">
                <a:tc>
                  <a:txBody>
                    <a:bodyPr/>
                    <a:lstStyle/>
                    <a:p>
                      <a:pPr algn="l" fontAlgn="b">
                        <a:buNone/>
                      </a:pPr>
                      <a:r>
                        <a:rPr lang="en-GB" sz="1100" u="none" strike="noStrike">
                          <a:effectLst/>
                        </a:rPr>
                        <a:t>PERSONAL</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49,076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21%</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35%</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26572400"/>
                  </a:ext>
                </a:extLst>
              </a:tr>
              <a:tr h="242271">
                <a:tc>
                  <a:txBody>
                    <a:bodyPr/>
                    <a:lstStyle/>
                    <a:p>
                      <a:pPr algn="l" fontAlgn="b">
                        <a:buNone/>
                      </a:pPr>
                      <a:r>
                        <a:rPr lang="en-GB" sz="1100" u="none" strike="noStrike">
                          <a:effectLst/>
                        </a:rPr>
                        <a:t>INSTRUCTIONAL</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10,442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9%</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19%</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46399885"/>
                  </a:ext>
                </a:extLst>
              </a:tr>
              <a:tr h="242271">
                <a:tc>
                  <a:txBody>
                    <a:bodyPr/>
                    <a:lstStyle/>
                    <a:p>
                      <a:pPr algn="l" fontAlgn="b">
                        <a:buNone/>
                      </a:pPr>
                      <a:r>
                        <a:rPr lang="en-GB" sz="1100" u="none" strike="noStrike">
                          <a:effectLst/>
                        </a:rPr>
                        <a:t>AERIAL APPLICATION</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dirty="0">
                          <a:effectLst/>
                        </a:rPr>
                        <a:t>                   4,686 </a:t>
                      </a:r>
                      <a:endParaRPr lang="en-KE"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11%</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23%</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57033076"/>
                  </a:ext>
                </a:extLst>
              </a:tr>
              <a:tr h="242271">
                <a:tc>
                  <a:txBody>
                    <a:bodyPr/>
                    <a:lstStyle/>
                    <a:p>
                      <a:pPr algn="l" fontAlgn="b">
                        <a:buNone/>
                      </a:pPr>
                      <a:r>
                        <a:rPr lang="en-GB" sz="1100" u="none" strike="noStrike">
                          <a:effectLst/>
                        </a:rPr>
                        <a:t>BUSINESS</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3,971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26%</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37%</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17735185"/>
                  </a:ext>
                </a:extLst>
              </a:tr>
              <a:tr h="242271">
                <a:tc>
                  <a:txBody>
                    <a:bodyPr/>
                    <a:lstStyle/>
                    <a:p>
                      <a:pPr algn="l" fontAlgn="b">
                        <a:buNone/>
                      </a:pPr>
                      <a:r>
                        <a:rPr lang="en-GB" sz="1100" u="none" strike="noStrike">
                          <a:effectLst/>
                        </a:rPr>
                        <a:t>EXECUTIVE/CORPORATE</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542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25%</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35%</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2304048"/>
                  </a:ext>
                </a:extLst>
              </a:tr>
              <a:tr h="242271">
                <a:tc>
                  <a:txBody>
                    <a:bodyPr/>
                    <a:lstStyle/>
                    <a:p>
                      <a:pPr algn="l" fontAlgn="b">
                        <a:buNone/>
                      </a:pPr>
                      <a:r>
                        <a:rPr lang="en-GB" sz="1100" u="none" strike="noStrike">
                          <a:effectLst/>
                        </a:rPr>
                        <a:t>AIR SHOW</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99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39%</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53%</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33961908"/>
                  </a:ext>
                </a:extLst>
              </a:tr>
              <a:tr h="242271">
                <a:tc>
                  <a:txBody>
                    <a:bodyPr/>
                    <a:lstStyle/>
                    <a:p>
                      <a:pPr algn="l" fontAlgn="b">
                        <a:buNone/>
                      </a:pPr>
                      <a:r>
                        <a:rPr lang="en-GB" sz="1100" u="none" strike="noStrike">
                          <a:effectLst/>
                        </a:rPr>
                        <a:t>FIREFIGHTING</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40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48%</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dirty="0">
                          <a:effectLst/>
                        </a:rPr>
                        <a:t>60%</a:t>
                      </a:r>
                      <a:endParaRPr lang="en-KE"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67734659"/>
                  </a:ext>
                </a:extLst>
              </a:tr>
            </a:tbl>
          </a:graphicData>
        </a:graphic>
      </p:graphicFrame>
    </p:spTree>
    <p:extLst>
      <p:ext uri="{BB962C8B-B14F-4D97-AF65-F5344CB8AC3E}">
        <p14:creationId xmlns:p14="http://schemas.microsoft.com/office/powerpoint/2010/main" val="3170028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82051-A237-28FF-62F7-F56E76490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7B43D-2D9C-3396-D239-08C449B258F2}"/>
              </a:ext>
            </a:extLst>
          </p:cNvPr>
          <p:cNvSpPr>
            <a:spLocks noGrp="1"/>
          </p:cNvSpPr>
          <p:nvPr>
            <p:ph type="title"/>
          </p:nvPr>
        </p:nvSpPr>
        <p:spPr>
          <a:xfrm>
            <a:off x="1468814" y="134737"/>
            <a:ext cx="9808773" cy="964221"/>
          </a:xfrm>
        </p:spPr>
        <p:txBody>
          <a:bodyPr>
            <a:normAutofit/>
          </a:bodyPr>
          <a:lstStyle/>
          <a:p>
            <a:r>
              <a:rPr lang="en-US" sz="3200" dirty="0"/>
              <a:t>Data analysis: </a:t>
            </a:r>
            <a:r>
              <a:rPr lang="en-GB" sz="3200" dirty="0"/>
              <a:t>engine type and accident severity</a:t>
            </a:r>
            <a:endParaRPr lang="en-US" sz="3200" dirty="0"/>
          </a:p>
        </p:txBody>
      </p:sp>
      <p:sp>
        <p:nvSpPr>
          <p:cNvPr id="5" name="Slide Number Placeholder 4">
            <a:extLst>
              <a:ext uri="{FF2B5EF4-FFF2-40B4-BE49-F238E27FC236}">
                <a16:creationId xmlns:a16="http://schemas.microsoft.com/office/drawing/2014/main" id="{55AC1BBB-08BF-15B2-99EE-FF2BC6520FA6}"/>
              </a:ext>
            </a:extLst>
          </p:cNvPr>
          <p:cNvSpPr>
            <a:spLocks noGrp="1"/>
          </p:cNvSpPr>
          <p:nvPr>
            <p:ph type="sldNum" sz="quarter" idx="15"/>
          </p:nvPr>
        </p:nvSpPr>
        <p:spPr/>
        <p:txBody>
          <a:bodyPr/>
          <a:lstStyle/>
          <a:p>
            <a:fld id="{18D65601-5AE2-46FC-B138-694DDD2B510D}" type="slidenum">
              <a:rPr lang="en-US" smtClean="0"/>
              <a:pPr/>
              <a:t>9</a:t>
            </a:fld>
            <a:endParaRPr lang="en-US" dirty="0"/>
          </a:p>
        </p:txBody>
      </p:sp>
      <p:sp>
        <p:nvSpPr>
          <p:cNvPr id="8" name="Content Placeholder 7">
            <a:extLst>
              <a:ext uri="{FF2B5EF4-FFF2-40B4-BE49-F238E27FC236}">
                <a16:creationId xmlns:a16="http://schemas.microsoft.com/office/drawing/2014/main" id="{D95227DE-450A-8DDA-931A-25D3AA8D51BE}"/>
              </a:ext>
            </a:extLst>
          </p:cNvPr>
          <p:cNvSpPr>
            <a:spLocks noGrp="1"/>
          </p:cNvSpPr>
          <p:nvPr>
            <p:ph sz="quarter" idx="12"/>
          </p:nvPr>
        </p:nvSpPr>
        <p:spPr>
          <a:xfrm>
            <a:off x="1124125" y="1006678"/>
            <a:ext cx="5234730" cy="5687231"/>
          </a:xfrm>
        </p:spPr>
        <p:txBody>
          <a:bodyPr>
            <a:normAutofit fontScale="62500" lnSpcReduction="20000"/>
          </a:bodyPr>
          <a:lstStyle/>
          <a:p>
            <a:r>
              <a:rPr lang="en-GB" sz="2900" b="1" dirty="0"/>
              <a:t>Number of and severity of accidents by engine type:</a:t>
            </a:r>
          </a:p>
          <a:p>
            <a:pPr lvl="1"/>
            <a:r>
              <a:rPr lang="en-GB" sz="2700" dirty="0"/>
              <a:t>Reciprocating engines recorded the highest number of accidents (68,885) but with relatively moderate fatal (18.8%) and severe (31.0%) rates, indicating that while these engines are common, accidents involving them tend to be less to moderate catastrophic.</a:t>
            </a:r>
          </a:p>
          <a:p>
            <a:pPr lvl="1"/>
            <a:r>
              <a:rPr lang="en-GB" sz="2700" dirty="0"/>
              <a:t>Turbo Shaft (3,583 accidents, 21.9% fatal, 37.8% severe) and Turbo Prop engines (3,324 accidents, 23.8% fatal, 33.6% severe) show slightly higher severity levels, suggesting a greater risk profile despite lower overall frequencies.</a:t>
            </a:r>
          </a:p>
          <a:p>
            <a:pPr lvl="1"/>
            <a:r>
              <a:rPr lang="en-GB" sz="2700" dirty="0"/>
              <a:t>In contrast, modern engines such as Turbo Fan (2,387 accidents, 7.9% fatal, 25.4% severe) demonstrate stronger safety outcomes, reflecting improved design and reliability.</a:t>
            </a:r>
          </a:p>
          <a:p>
            <a:pPr lvl="1"/>
            <a:r>
              <a:rPr lang="en-GB" sz="2700" dirty="0"/>
              <a:t>It is critical to invest in aircraft powered by more reliable and modern engine types like Turbo Fan, while strengthening safety protocols for Turbo Shaft and Turbo Prop operations, which remain slightly  more prone to severe outcomes.</a:t>
            </a:r>
          </a:p>
          <a:p>
            <a:pPr lvl="1"/>
            <a:endParaRPr lang="en-GB" sz="2300" dirty="0"/>
          </a:p>
          <a:p>
            <a:pPr lvl="1"/>
            <a:endParaRPr lang="en-GB" sz="1800" dirty="0"/>
          </a:p>
          <a:p>
            <a:pPr lvl="1"/>
            <a:endParaRPr lang="en-GB" sz="1800" dirty="0"/>
          </a:p>
          <a:p>
            <a:pPr marL="0" lvl="1" indent="0">
              <a:buNone/>
            </a:pPr>
            <a:endParaRPr lang="en-GB" sz="1800" dirty="0"/>
          </a:p>
          <a:p>
            <a:endParaRPr lang="en-KE" dirty="0"/>
          </a:p>
        </p:txBody>
      </p:sp>
      <p:graphicFrame>
        <p:nvGraphicFramePr>
          <p:cNvPr id="10" name="Table 9">
            <a:extLst>
              <a:ext uri="{FF2B5EF4-FFF2-40B4-BE49-F238E27FC236}">
                <a16:creationId xmlns:a16="http://schemas.microsoft.com/office/drawing/2014/main" id="{1A476CCC-5BFD-FCC5-7873-57146C8B9BE6}"/>
              </a:ext>
            </a:extLst>
          </p:cNvPr>
          <p:cNvGraphicFramePr>
            <a:graphicFrameLocks noGrp="1"/>
          </p:cNvGraphicFramePr>
          <p:nvPr/>
        </p:nvGraphicFramePr>
        <p:xfrm>
          <a:off x="6719580" y="4454554"/>
          <a:ext cx="4558006" cy="1883243"/>
        </p:xfrm>
        <a:graphic>
          <a:graphicData uri="http://schemas.openxmlformats.org/drawingml/2006/table">
            <a:tbl>
              <a:tblPr>
                <a:tableStyleId>{0E3FDE45-AF77-4B5C-9715-49D594BDF05E}</a:tableStyleId>
              </a:tblPr>
              <a:tblGrid>
                <a:gridCol w="1215468">
                  <a:extLst>
                    <a:ext uri="{9D8B030D-6E8A-4147-A177-3AD203B41FA5}">
                      <a16:colId xmlns:a16="http://schemas.microsoft.com/office/drawing/2014/main" val="126824716"/>
                    </a:ext>
                  </a:extLst>
                </a:gridCol>
                <a:gridCol w="1299876">
                  <a:extLst>
                    <a:ext uri="{9D8B030D-6E8A-4147-A177-3AD203B41FA5}">
                      <a16:colId xmlns:a16="http://schemas.microsoft.com/office/drawing/2014/main" val="1321457614"/>
                    </a:ext>
                  </a:extLst>
                </a:gridCol>
                <a:gridCol w="1046653">
                  <a:extLst>
                    <a:ext uri="{9D8B030D-6E8A-4147-A177-3AD203B41FA5}">
                      <a16:colId xmlns:a16="http://schemas.microsoft.com/office/drawing/2014/main" val="4252573276"/>
                    </a:ext>
                  </a:extLst>
                </a:gridCol>
                <a:gridCol w="996009">
                  <a:extLst>
                    <a:ext uri="{9D8B030D-6E8A-4147-A177-3AD203B41FA5}">
                      <a16:colId xmlns:a16="http://schemas.microsoft.com/office/drawing/2014/main" val="180426607"/>
                    </a:ext>
                  </a:extLst>
                </a:gridCol>
              </a:tblGrid>
              <a:tr h="234719">
                <a:tc>
                  <a:txBody>
                    <a:bodyPr/>
                    <a:lstStyle/>
                    <a:p>
                      <a:pPr algn="ctr" fontAlgn="t">
                        <a:buNone/>
                      </a:pPr>
                      <a:r>
                        <a:rPr lang="en-GB" sz="1100" b="1" u="none" strike="noStrike" dirty="0" err="1">
                          <a:effectLst/>
                        </a:rPr>
                        <a:t>Engine_Type</a:t>
                      </a:r>
                      <a:endParaRPr lang="en-GB"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err="1">
                          <a:effectLst/>
                        </a:rPr>
                        <a:t>Total_accidents</a:t>
                      </a:r>
                      <a:r>
                        <a:rPr lang="en-GB" sz="1100" b="1" u="none" strike="noStrike" dirty="0">
                          <a:effectLst/>
                        </a:rPr>
                        <a:t> (n)</a:t>
                      </a:r>
                      <a:endParaRPr lang="en-GB"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err="1">
                          <a:effectLst/>
                        </a:rPr>
                        <a:t>Fatal_rate</a:t>
                      </a:r>
                      <a:r>
                        <a:rPr lang="en-GB" sz="1100" b="1" u="none" strike="noStrike" dirty="0">
                          <a:effectLst/>
                        </a:rPr>
                        <a:t> (%)</a:t>
                      </a:r>
                      <a:endParaRPr lang="en-GB" sz="1100" b="1"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buNone/>
                      </a:pPr>
                      <a:r>
                        <a:rPr lang="en-GB" sz="1100" b="1" u="none" strike="noStrike" dirty="0" err="1">
                          <a:effectLst/>
                        </a:rPr>
                        <a:t>Severe_rate</a:t>
                      </a:r>
                      <a:r>
                        <a:rPr lang="en-GB" sz="1100" b="1" u="none" strike="noStrike" dirty="0">
                          <a:effectLst/>
                        </a:rPr>
                        <a:t> (%)</a:t>
                      </a:r>
                      <a:endParaRPr lang="en-GB" sz="1100" b="1"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2659160755"/>
                  </a:ext>
                </a:extLst>
              </a:tr>
              <a:tr h="220049">
                <a:tc>
                  <a:txBody>
                    <a:bodyPr/>
                    <a:lstStyle/>
                    <a:p>
                      <a:pPr algn="l" fontAlgn="b">
                        <a:buNone/>
                      </a:pPr>
                      <a:r>
                        <a:rPr lang="en-GB" sz="1100" u="none" strike="noStrike">
                          <a:effectLst/>
                        </a:rPr>
                        <a:t>Reciprocating</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68,885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19%</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31%</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67465622"/>
                  </a:ext>
                </a:extLst>
              </a:tr>
              <a:tr h="220049">
                <a:tc>
                  <a:txBody>
                    <a:bodyPr/>
                    <a:lstStyle/>
                    <a:p>
                      <a:pPr algn="l" fontAlgn="b">
                        <a:buNone/>
                      </a:pPr>
                      <a:r>
                        <a:rPr lang="en-GB" sz="1100" u="none" strike="noStrike" dirty="0">
                          <a:effectLst/>
                        </a:rPr>
                        <a:t>Turbo Shaft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3,583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22%</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38%</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2311493"/>
                  </a:ext>
                </a:extLst>
              </a:tr>
              <a:tr h="220049">
                <a:tc>
                  <a:txBody>
                    <a:bodyPr/>
                    <a:lstStyle/>
                    <a:p>
                      <a:pPr algn="l" fontAlgn="b">
                        <a:buNone/>
                      </a:pPr>
                      <a:r>
                        <a:rPr lang="en-GB" sz="1100" u="none" strike="noStrike">
                          <a:effectLst/>
                        </a:rPr>
                        <a:t>Turbo Prop</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3,324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24%</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34%</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7563798"/>
                  </a:ext>
                </a:extLst>
              </a:tr>
              <a:tr h="220049">
                <a:tc>
                  <a:txBody>
                    <a:bodyPr/>
                    <a:lstStyle/>
                    <a:p>
                      <a:pPr algn="l" fontAlgn="b">
                        <a:buNone/>
                      </a:pPr>
                      <a:r>
                        <a:rPr lang="en-GB" sz="1100" u="none" strike="noStrike">
                          <a:effectLst/>
                        </a:rPr>
                        <a:t>Turbo Fan</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2,387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8%</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25%</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1200499"/>
                  </a:ext>
                </a:extLst>
              </a:tr>
              <a:tr h="220049">
                <a:tc>
                  <a:txBody>
                    <a:bodyPr/>
                    <a:lstStyle/>
                    <a:p>
                      <a:pPr algn="l" fontAlgn="b">
                        <a:buNone/>
                      </a:pPr>
                      <a:r>
                        <a:rPr lang="en-GB" sz="1100" u="none" strike="noStrike">
                          <a:effectLst/>
                        </a:rPr>
                        <a:t>Turbo Jet</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684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19%</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35%</a:t>
                      </a:r>
                      <a:endParaRPr lang="en-KE"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7903824"/>
                  </a:ext>
                </a:extLst>
              </a:tr>
              <a:tr h="220049">
                <a:tc>
                  <a:txBody>
                    <a:bodyPr/>
                    <a:lstStyle/>
                    <a:p>
                      <a:pPr algn="l" fontAlgn="b">
                        <a:buNone/>
                      </a:pPr>
                      <a:r>
                        <a:rPr lang="en-GB" sz="1100" u="none" strike="noStrike">
                          <a:effectLst/>
                        </a:rPr>
                        <a:t>Electric</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a:effectLst/>
                        </a:rPr>
                        <a:t>                        10 </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20%</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dirty="0">
                          <a:effectLst/>
                        </a:rPr>
                        <a:t>30%</a:t>
                      </a:r>
                      <a:endParaRPr lang="en-KE"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14957763"/>
                  </a:ext>
                </a:extLst>
              </a:tr>
              <a:tr h="220049">
                <a:tc>
                  <a:txBody>
                    <a:bodyPr/>
                    <a:lstStyle/>
                    <a:p>
                      <a:pPr algn="l" fontAlgn="b">
                        <a:buNone/>
                      </a:pPr>
                      <a:r>
                        <a:rPr lang="en-GB" sz="1100" u="none" strike="noStrike">
                          <a:effectLst/>
                        </a:rPr>
                        <a:t>Hybrid Rocket</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KE" sz="1100" u="none" strike="noStrike" dirty="0">
                          <a:effectLst/>
                        </a:rPr>
                        <a:t>                           1 </a:t>
                      </a:r>
                      <a:endParaRPr lang="en-KE"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a:effectLst/>
                        </a:rPr>
                        <a:t>100%</a:t>
                      </a:r>
                      <a:endParaRPr lang="en-KE"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KE" sz="1100" u="none" strike="noStrike" dirty="0">
                          <a:effectLst/>
                        </a:rPr>
                        <a:t>100%</a:t>
                      </a:r>
                      <a:endParaRPr lang="en-KE"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14901350"/>
                  </a:ext>
                </a:extLst>
              </a:tr>
            </a:tbl>
          </a:graphicData>
        </a:graphic>
      </p:graphicFrame>
      <p:pic>
        <p:nvPicPr>
          <p:cNvPr id="7" name="Content Placeholder 6">
            <a:extLst>
              <a:ext uri="{FF2B5EF4-FFF2-40B4-BE49-F238E27FC236}">
                <a16:creationId xmlns:a16="http://schemas.microsoft.com/office/drawing/2014/main" id="{EEF6157A-56AB-112E-6368-5615ADC6C3BD}"/>
              </a:ext>
            </a:extLst>
          </p:cNvPr>
          <p:cNvPicPr>
            <a:picLocks noGrp="1" noChangeAspect="1"/>
          </p:cNvPicPr>
          <p:nvPr>
            <p:ph sz="quarter" idx="11"/>
          </p:nvPr>
        </p:nvPicPr>
        <p:blipFill>
          <a:blip r:embed="rId2"/>
          <a:stretch>
            <a:fillRect/>
          </a:stretch>
        </p:blipFill>
        <p:spPr>
          <a:xfrm>
            <a:off x="6719580" y="1098957"/>
            <a:ext cx="4558006" cy="3129093"/>
          </a:xfrm>
          <a:prstGeom prst="rect">
            <a:avLst/>
          </a:prstGeom>
        </p:spPr>
      </p:pic>
    </p:spTree>
    <p:extLst>
      <p:ext uri="{BB962C8B-B14F-4D97-AF65-F5344CB8AC3E}">
        <p14:creationId xmlns:p14="http://schemas.microsoft.com/office/powerpoint/2010/main" val="1941786177"/>
      </p:ext>
    </p:extLst>
  </p:cSld>
  <p:clrMapOvr>
    <a:masterClrMapping/>
  </p:clrMapOvr>
</p:sld>
</file>

<file path=ppt/theme/theme1.xml><?xml version="1.0" encoding="utf-8"?>
<a:theme xmlns:a="http://schemas.openxmlformats.org/drawingml/2006/main" name="Custom">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E3707C-8CAB-4302-B7E1-D32E1543E05C}">
  <ds:schemaRefs>
    <ds:schemaRef ds:uri="http://schemas.microsoft.com/sharepoint/v3/contenttype/forms"/>
  </ds:schemaRefs>
</ds:datastoreItem>
</file>

<file path=customXml/itemProps2.xml><?xml version="1.0" encoding="utf-8"?>
<ds:datastoreItem xmlns:ds="http://schemas.openxmlformats.org/officeDocument/2006/customXml" ds:itemID="{3FDB7358-0BCB-4DEB-B717-C1D7CC555F0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69E9DE5-EFFE-4262-A023-32732F0B6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{EFFD2179-A888-46ED-A796-9CB325E0777B}TF3977e381-cba5-49b1-ba43-b5d865517af907ebbda9_win32-372d4d6ae720</Template>
  <TotalTime>306</TotalTime>
  <Words>1757</Words>
  <Application>Microsoft Office PowerPoint</Application>
  <PresentationFormat>Widescreen</PresentationFormat>
  <Paragraphs>228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Courier New</vt:lpstr>
      <vt:lpstr>Tisa Offc Serif Pro</vt:lpstr>
      <vt:lpstr>Univers Light</vt:lpstr>
      <vt:lpstr>Custom</vt:lpstr>
      <vt:lpstr>  Evidence-based portfolio diversification for strategic entry into the aviation market   by Abigael Kariuki     </vt:lpstr>
      <vt:lpstr>Outline of the presentation</vt:lpstr>
      <vt:lpstr>Overview of the business problem</vt:lpstr>
      <vt:lpstr>Data overview and main trends </vt:lpstr>
      <vt:lpstr>Data analysis: flight phases &amp; accident severity</vt:lpstr>
      <vt:lpstr>Data analysis: weather conditions &amp; accident severity</vt:lpstr>
      <vt:lpstr>Data analysis: aircraft model &amp; make and accident severity</vt:lpstr>
      <vt:lpstr>Data analysis: purpose of flight and accident severity</vt:lpstr>
      <vt:lpstr>Data analysis: engine type and accident severity</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Abigael Kariuki</dc:creator>
  <cp:lastModifiedBy>Abigael Kariuki</cp:lastModifiedBy>
  <cp:revision>35</cp:revision>
  <dcterms:created xsi:type="dcterms:W3CDTF">2025-10-31T05:52:31Z</dcterms:created>
  <dcterms:modified xsi:type="dcterms:W3CDTF">2025-10-31T11:19:41Z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